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36" r:id="rId1"/>
  </p:sldMasterIdLst>
  <p:notesMasterIdLst>
    <p:notesMasterId r:id="rId64"/>
  </p:notesMasterIdLst>
  <p:sldIdLst>
    <p:sldId id="431" r:id="rId2"/>
    <p:sldId id="549" r:id="rId3"/>
    <p:sldId id="259" r:id="rId4"/>
    <p:sldId id="481" r:id="rId5"/>
    <p:sldId id="614" r:id="rId6"/>
    <p:sldId id="623" r:id="rId7"/>
    <p:sldId id="640" r:id="rId8"/>
    <p:sldId id="286" r:id="rId9"/>
    <p:sldId id="442" r:id="rId10"/>
    <p:sldId id="569" r:id="rId11"/>
    <p:sldId id="383" r:id="rId12"/>
    <p:sldId id="287" r:id="rId13"/>
    <p:sldId id="288" r:id="rId14"/>
    <p:sldId id="567" r:id="rId15"/>
    <p:sldId id="570" r:id="rId16"/>
    <p:sldId id="573" r:id="rId17"/>
    <p:sldId id="583" r:id="rId18"/>
    <p:sldId id="584" r:id="rId19"/>
    <p:sldId id="587" r:id="rId20"/>
    <p:sldId id="574" r:id="rId21"/>
    <p:sldId id="524" r:id="rId22"/>
    <p:sldId id="645" r:id="rId23"/>
    <p:sldId id="643" r:id="rId24"/>
    <p:sldId id="555" r:id="rId25"/>
    <p:sldId id="629" r:id="rId26"/>
    <p:sldId id="631" r:id="rId27"/>
    <p:sldId id="633" r:id="rId28"/>
    <p:sldId id="635" r:id="rId29"/>
    <p:sldId id="637" r:id="rId30"/>
    <p:sldId id="639" r:id="rId31"/>
    <p:sldId id="280" r:id="rId32"/>
    <p:sldId id="603" r:id="rId33"/>
    <p:sldId id="625" r:id="rId34"/>
    <p:sldId id="624" r:id="rId35"/>
    <p:sldId id="627" r:id="rId36"/>
    <p:sldId id="543" r:id="rId37"/>
    <p:sldId id="532" r:id="rId38"/>
    <p:sldId id="575" r:id="rId39"/>
    <p:sldId id="576" r:id="rId40"/>
    <p:sldId id="534" r:id="rId41"/>
    <p:sldId id="561" r:id="rId42"/>
    <p:sldId id="609" r:id="rId43"/>
    <p:sldId id="579" r:id="rId44"/>
    <p:sldId id="292" r:id="rId45"/>
    <p:sldId id="550" r:id="rId46"/>
    <p:sldId id="647" r:id="rId47"/>
    <p:sldId id="648" r:id="rId48"/>
    <p:sldId id="410" r:id="rId49"/>
    <p:sldId id="463" r:id="rId50"/>
    <p:sldId id="417" r:id="rId51"/>
    <p:sldId id="419" r:id="rId52"/>
    <p:sldId id="539" r:id="rId53"/>
    <p:sldId id="580" r:id="rId54"/>
    <p:sldId id="423" r:id="rId55"/>
    <p:sldId id="422" r:id="rId56"/>
    <p:sldId id="538" r:id="rId57"/>
    <p:sldId id="304" r:id="rId58"/>
    <p:sldId id="568" r:id="rId59"/>
    <p:sldId id="611" r:id="rId60"/>
    <p:sldId id="652" r:id="rId61"/>
    <p:sldId id="642" r:id="rId62"/>
    <p:sldId id="650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o" initials="" lastIdx="2" clrIdx="0"/>
  <p:cmAuthor id="1" name="Comp" initials="C" lastIdx="1" clrIdx="1">
    <p:extLst>
      <p:ext uri="{19B8F6BF-5375-455C-9EA6-DF929625EA0E}">
        <p15:presenceInfo xmlns:p15="http://schemas.microsoft.com/office/powerpoint/2012/main" userId="Com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24478C"/>
    <a:srgbClr val="EBECF0"/>
    <a:srgbClr val="FFFFFF"/>
    <a:srgbClr val="CA5E9C"/>
    <a:srgbClr val="66FFFF"/>
    <a:srgbClr val="66CC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77" autoAdjust="0"/>
    <p:restoredTop sz="92069" autoAdjust="0"/>
  </p:normalViewPr>
  <p:slideViewPr>
    <p:cSldViewPr>
      <p:cViewPr varScale="1">
        <p:scale>
          <a:sx n="105" d="100"/>
          <a:sy n="105" d="100"/>
        </p:scale>
        <p:origin x="13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6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3T12:22:01.273" idx="1">
    <p:pos x="5572" y="482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image" Target="../media/image13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0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400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0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33E2143-0433-40ED-8F29-936845105F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3E2143-0433-40ED-8F29-936845105F62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4799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964FAF-E091-474D-8509-DC1D094C6887}" type="slidenum">
              <a:rPr lang="ru-RU" smtClean="0">
                <a:latin typeface="Arial" charset="0"/>
                <a:cs typeface="Arial" charset="0"/>
              </a:rPr>
              <a:pPr/>
              <a:t>10</a:t>
            </a:fld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3E2143-0433-40ED-8F29-936845105F62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4832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3E2143-0433-40ED-8F29-936845105F62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587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72C9D6-84CF-458F-A5C4-1B291EF04273}" type="slidenum">
              <a:rPr lang="ru-RU" altLang="ru-RU" smtClean="0">
                <a:latin typeface="Arial" charset="0"/>
                <a:cs typeface="Arial" charset="0"/>
              </a:rPr>
              <a:pPr/>
              <a:t>24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5288" cy="4103688"/>
          </a:xfrm>
          <a:noFill/>
          <a:ln/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F1E417-6F1B-4E7D-A86B-7F593DC6A9A4}" type="slidenum">
              <a:rPr lang="ru-RU" altLang="ru-RU" smtClean="0">
                <a:latin typeface="Arial" charset="0"/>
                <a:cs typeface="Arial" charset="0"/>
              </a:rPr>
              <a:pPr/>
              <a:t>41</a:t>
            </a:fld>
            <a:endParaRPr lang="ru-RU" alt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/>
          </a:p>
        </p:txBody>
      </p:sp>
      <p:sp>
        <p:nvSpPr>
          <p:cNvPr id="7577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FBBA1-7FB3-49ED-BC02-6D5F3E6E2242}" type="slidenum">
              <a:rPr lang="ru-RU" altLang="ru-RU" sz="1200"/>
              <a:pPr algn="r"/>
              <a:t>54</a:t>
            </a:fld>
            <a:endParaRPr lang="ru-RU" alt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FB6367-5563-4D29-B221-58E83D245FF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23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7ECCA7-62FC-4BF5-B732-00D120B5707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8171762"/>
      </p:ext>
    </p:extLst>
  </p:cSld>
  <p:clrMapOvr>
    <a:masterClrMapping/>
  </p:clrMapOvr>
  <p:transition spd="slow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AFF0A-25E8-4939-AE79-7506D48A1B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796596"/>
      </p:ext>
    </p:extLst>
  </p:cSld>
  <p:clrMapOvr>
    <a:masterClrMapping/>
  </p:clrMapOvr>
  <p:transition spd="slow"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56113"/>
          </a:xfrm>
        </p:spPr>
        <p:txBody>
          <a:bodyPr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873B6-850C-4CB4-BB62-9DDA974D42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89450875"/>
      </p:ext>
    </p:extLst>
  </p:cSld>
  <p:clrMapOvr>
    <a:masterClrMapping/>
  </p:clrMapOvr>
  <p:transition spd="slow" advTm="8000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F667BC-4526-4E72-BB55-61D14C4466B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2009156"/>
      </p:ext>
    </p:extLst>
  </p:cSld>
  <p:clrMapOvr>
    <a:masterClrMapping/>
  </p:clrMapOvr>
  <p:transition spd="slow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31775-2A57-4012-A958-F93B233B63A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84360"/>
      </p:ext>
    </p:extLst>
  </p:cSld>
  <p:clrMapOvr>
    <a:masterClrMapping/>
  </p:clrMapOvr>
  <p:transition spd="slow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A317B-7ECF-4E71-970E-2A042508693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092632"/>
      </p:ext>
    </p:extLst>
  </p:cSld>
  <p:clrMapOvr>
    <a:masterClrMapping/>
  </p:clrMapOvr>
  <p:transition spd="slow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365D01-0338-44EC-AC8A-775B58C31AA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578501"/>
      </p:ext>
    </p:extLst>
  </p:cSld>
  <p:clrMapOvr>
    <a:masterClrMapping/>
  </p:clrMapOvr>
  <p:transition spd="slow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556F1E-DA3B-4B87-9417-DD98FFFDC5B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1215364"/>
      </p:ext>
    </p:extLst>
  </p:cSld>
  <p:clrMapOvr>
    <a:masterClrMapping/>
  </p:clrMapOvr>
  <p:transition spd="slow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2C9370-AA7C-4FC2-8498-7571ABC9F7E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280492"/>
      </p:ext>
    </p:extLst>
  </p:cSld>
  <p:clrMapOvr>
    <a:masterClrMapping/>
  </p:clrMapOvr>
  <p:transition spd="slow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82D0B6-04C7-46D5-90F1-B5CDBAEFE12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153799"/>
      </p:ext>
    </p:extLst>
  </p:cSld>
  <p:clrMapOvr>
    <a:masterClrMapping/>
  </p:clrMapOvr>
  <p:transition spd="slow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9BD9A-FAA1-4072-BF70-6FD50312486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469389"/>
      </p:ext>
    </p:extLst>
  </p:cSld>
  <p:clrMapOvr>
    <a:masterClrMapping/>
  </p:clrMapOvr>
  <p:transition spd="slow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D64E96B4-F253-4B3A-8374-8B16CC78AF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86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7" r:id="rId1"/>
    <p:sldLayoutId id="2147484938" r:id="rId2"/>
    <p:sldLayoutId id="2147484939" r:id="rId3"/>
    <p:sldLayoutId id="2147484940" r:id="rId4"/>
    <p:sldLayoutId id="2147484941" r:id="rId5"/>
    <p:sldLayoutId id="2147484942" r:id="rId6"/>
    <p:sldLayoutId id="2147484943" r:id="rId7"/>
    <p:sldLayoutId id="2147484944" r:id="rId8"/>
    <p:sldLayoutId id="2147484945" r:id="rId9"/>
    <p:sldLayoutId id="2147484946" r:id="rId10"/>
    <p:sldLayoutId id="2147484947" r:id="rId11"/>
    <p:sldLayoutId id="2147484948" r:id="rId12"/>
  </p:sldLayoutIdLst>
  <p:transition spd="slow">
    <p:wheel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7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18" Type="http://schemas.openxmlformats.org/officeDocument/2006/relationships/image" Target="../media/image6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17" Type="http://schemas.openxmlformats.org/officeDocument/2006/relationships/image" Target="../media/image64.jpeg"/><Relationship Id="rId2" Type="http://schemas.openxmlformats.org/officeDocument/2006/relationships/image" Target="../media/image49.jpeg"/><Relationship Id="rId16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5" Type="http://schemas.openxmlformats.org/officeDocument/2006/relationships/image" Target="../media/image6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lrnews.ru/photo/theme/019/62/main_big.jpg" TargetMode="External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53.jpeg"/><Relationship Id="rId7" Type="http://schemas.openxmlformats.org/officeDocument/2006/relationships/image" Target="../media/image98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7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0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1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13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138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eg"/><Relationship Id="rId3" Type="http://schemas.openxmlformats.org/officeDocument/2006/relationships/image" Target="../media/image141.jpeg"/><Relationship Id="rId7" Type="http://schemas.openxmlformats.org/officeDocument/2006/relationships/image" Target="../media/image14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9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user\Рабочий стол\IMG_77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052513"/>
            <a:ext cx="3714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7715272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00206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     </a:t>
            </a: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ФГБОУ ВО  Южно- Уральский государственный аграрный университет</a:t>
            </a:r>
            <a:endParaRPr lang="ru-RU" sz="3200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0"/>
            <a:ext cx="1214437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P10202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933825"/>
            <a:ext cx="39290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071563"/>
            <a:ext cx="407193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85720" y="3357562"/>
            <a:ext cx="385765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Институт ветеринарной медицины г.Троицк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65650" y="331946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агроинженерии</a:t>
            </a:r>
            <a:endParaRPr lang="ru-RU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24478C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г.Челябинск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9552" y="6215082"/>
            <a:ext cx="388843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Институт агроэкологии </a:t>
            </a:r>
          </a:p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с.Миасское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20072" y="6143644"/>
            <a:ext cx="3456384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СПО</a:t>
            </a:r>
          </a:p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г.Троицк</a:t>
            </a:r>
            <a:endParaRPr lang="ru-RU" dirty="0"/>
          </a:p>
        </p:txBody>
      </p:sp>
      <p:pic>
        <p:nvPicPr>
          <p:cNvPr id="16394" name="Picture 12" descr="Троицкий аграрный техникум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933825"/>
            <a:ext cx="40322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7572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5603" name="Picture 2" descr="L:\Общий\фото таксидермия\anat_4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3138" y="1022926"/>
            <a:ext cx="3733800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L:\Общий\фото таксидермия\anat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4005263"/>
            <a:ext cx="3786188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L:\Общий\фото таксидермия\таксидерм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4005263"/>
            <a:ext cx="37147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Прямоугольник 11"/>
          <p:cNvSpPr>
            <a:spLocks noChangeArrowheads="1"/>
          </p:cNvSpPr>
          <p:nvPr/>
        </p:nvSpPr>
        <p:spPr bwMode="auto">
          <a:xfrm>
            <a:off x="1042988" y="-242888"/>
            <a:ext cx="7072312" cy="82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2400" b="1">
              <a:solidFill>
                <a:srgbClr val="FF0000"/>
              </a:solidFill>
            </a:endParaRPr>
          </a:p>
          <a:p>
            <a:pPr algn="ctr"/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Кружок по таксидермии</a:t>
            </a:r>
          </a:p>
        </p:txBody>
      </p:sp>
      <p:pic>
        <p:nvPicPr>
          <p:cNvPr id="9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0CD75EFB-CE58-4673-9B6E-CC64E3C4B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376" y="0"/>
            <a:ext cx="1091681" cy="1052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3" descr="G:\КАФЕДРА АНАТОМИИ_КОНКУРС_ОПЕРАЦИИ_22.04.09\img_1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3165" y="2636912"/>
            <a:ext cx="5612885" cy="403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G:\ФОТО НА КАЛЕНДАРЬ\Календарь_1\Угавм-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087" y="163676"/>
            <a:ext cx="3996381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4139952" y="908050"/>
            <a:ext cx="47167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Практические занятия в операционной кафедры незаразных болезней 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C2CC9455-F532-4B0A-A2D9-A0B1E1317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0"/>
            <a:ext cx="971600" cy="936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G:\фото для презентации\IMGP083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64213" y="4005263"/>
            <a:ext cx="3379787" cy="2814637"/>
          </a:xfrm>
        </p:spPr>
      </p:pic>
      <p:pic>
        <p:nvPicPr>
          <p:cNvPr id="28674" name="Picture 3" descr="G:\фото для презентации\S6302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442829"/>
            <a:ext cx="3168650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4"/>
          <p:cNvSpPr>
            <a:spLocks noChangeArrowheads="1"/>
          </p:cNvSpPr>
          <p:nvPr/>
        </p:nvSpPr>
        <p:spPr bwMode="auto">
          <a:xfrm>
            <a:off x="215900" y="0"/>
            <a:ext cx="8928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Практические занятия в клинике</a:t>
            </a:r>
          </a:p>
        </p:txBody>
      </p:sp>
      <p:pic>
        <p:nvPicPr>
          <p:cNvPr id="28676" name="Picture 3" descr="C:\Users\User\Documents\зоопарк в че\Зверьё моё\Фото03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779" y="578352"/>
            <a:ext cx="31496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2" descr="C:\Users\User\Documents\Светлана Ревовна\куратор\Зоопарк 34группа\DSC074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9615" y="490364"/>
            <a:ext cx="3069922" cy="374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D23013C4-E470-4153-8151-1A7BD962B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6774" y="0"/>
            <a:ext cx="1017225" cy="98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Фотографии\OLD FOTO\Выезд по акушерству\SUNP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04198"/>
            <a:ext cx="4429126" cy="3429023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Прямоугольник 4"/>
          <p:cNvSpPr>
            <a:spLocks noChangeArrowheads="1"/>
          </p:cNvSpPr>
          <p:nvPr/>
        </p:nvSpPr>
        <p:spPr bwMode="auto">
          <a:xfrm>
            <a:off x="4108451" y="214313"/>
            <a:ext cx="42675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Студенты выезжают</a:t>
            </a:r>
          </a:p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хозяйства на практику для закрепления полученных знаний, а также  участвуют в международных конкурсах </a:t>
            </a:r>
          </a:p>
          <a:p>
            <a:pPr algn="ctr"/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4" descr="G:\фото для презентации\IMGP0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3305176"/>
            <a:ext cx="41433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15888"/>
            <a:ext cx="3857625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Прямоугольник 5"/>
          <p:cNvSpPr>
            <a:spLocks noChangeArrowheads="1"/>
          </p:cNvSpPr>
          <p:nvPr/>
        </p:nvSpPr>
        <p:spPr bwMode="auto">
          <a:xfrm>
            <a:off x="357188" y="6326188"/>
            <a:ext cx="4159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12</a:t>
            </a:r>
            <a:endParaRPr lang="ru-RU" sz="11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4B872710-1F07-4D0F-9B92-7FC93B4FF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6774" y="0"/>
            <a:ext cx="1017225" cy="98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ttps://fermilon.ru/wp-content/uploads/2019/02/1-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596722"/>
            <a:ext cx="3887986" cy="267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AutoShape 6" descr="https://www.veterinersitesi.com/uploads/files/veterinersitesi-basin-bulteni-488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723" name="AutoShape 8" descr="https://www.veterinersitesi.com/uploads/files/veterinersitesi-basin-bulteni-488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4" name="Picture 10" descr="http://kokoshkino.org/files/kokosh/news/04_2019/110419vet.jpg"/>
          <p:cNvPicPr>
            <a:picLocks noChangeAspect="1" noChangeArrowheads="1"/>
          </p:cNvPicPr>
          <p:nvPr/>
        </p:nvPicPr>
        <p:blipFill rotWithShape="1">
          <a:blip r:embed="rId3" cstate="print"/>
          <a:srcRect l="3636" r="5463"/>
          <a:stretch/>
        </p:blipFill>
        <p:spPr bwMode="auto">
          <a:xfrm>
            <a:off x="4823600" y="595774"/>
            <a:ext cx="3824817" cy="2680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3563938" y="-44450"/>
            <a:ext cx="330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/>
              <a:t>Ветеринарный врач</a:t>
            </a:r>
            <a:r>
              <a:rPr lang="ru-RU"/>
              <a:t> </a:t>
            </a:r>
          </a:p>
        </p:txBody>
      </p:sp>
      <p:pic>
        <p:nvPicPr>
          <p:cNvPr id="9" name="Picture 13" descr="7877">
            <a:extLst>
              <a:ext uri="{FF2B5EF4-FFF2-40B4-BE49-F238E27FC236}">
                <a16:creationId xmlns:a16="http://schemas.microsoft.com/office/drawing/2014/main" id="{51BA7C18-9449-4272-AFF0-34FC5710E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19582" t="-5108" r="-2105" b="13784"/>
          <a:stretch/>
        </p:blipFill>
        <p:spPr bwMode="auto">
          <a:xfrm>
            <a:off x="306409" y="3393933"/>
            <a:ext cx="4248472" cy="313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large">
            <a:extLst>
              <a:ext uri="{FF2B5EF4-FFF2-40B4-BE49-F238E27FC236}">
                <a16:creationId xmlns:a16="http://schemas.microsoft.com/office/drawing/2014/main" id="{51A61C76-42DE-488A-8920-A44DCDAAB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766" r="1590" b="2149"/>
          <a:stretch/>
        </p:blipFill>
        <p:spPr bwMode="auto">
          <a:xfrm>
            <a:off x="4589120" y="3581955"/>
            <a:ext cx="4248471" cy="288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DB889668-0A45-4121-8B2D-C9EC70636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01462" y="0"/>
            <a:ext cx="942537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http://khabgorsbbg.ru/upload/information_system_15/1/2/2/item_12255/information_items_12255.jpg"/>
          <p:cNvPicPr>
            <a:picLocks noChangeAspect="1" noChangeArrowheads="1"/>
          </p:cNvPicPr>
          <p:nvPr/>
        </p:nvPicPr>
        <p:blipFill>
          <a:blip r:embed="rId2" cstate="print"/>
          <a:srcRect l="19460" t="17296"/>
          <a:stretch>
            <a:fillRect/>
          </a:stretch>
        </p:blipFill>
        <p:spPr bwMode="auto">
          <a:xfrm>
            <a:off x="107950" y="620713"/>
            <a:ext cx="40211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0" y="136525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/>
              <a:t>Ветеринарно-санитарный эксперт</a:t>
            </a:r>
            <a:r>
              <a:rPr lang="ru-RU"/>
              <a:t> </a:t>
            </a:r>
          </a:p>
        </p:txBody>
      </p:sp>
      <p:pic>
        <p:nvPicPr>
          <p:cNvPr id="32771" name="Picture 6" descr="la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692150"/>
            <a:ext cx="4211638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8" descr="5d514fcbd43750490e8b457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3933825"/>
            <a:ext cx="4032250" cy="26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10" descr="IMG_20190524_09300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3716338"/>
            <a:ext cx="4090988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11BDF07-672D-405F-A438-153CA2FBF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2086" y="0"/>
            <a:ext cx="1091913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http://veterinary.gov-murman.ru/documents/gosudarstvennoe-zadanie/12.04.2017kh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129" y="496116"/>
            <a:ext cx="734377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http://files.spravker.ru/media/thumbs/news/event/2015/09/28/21/1870689.jpg.338x400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7222" y="4562002"/>
            <a:ext cx="2914650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2771775" y="-14288"/>
            <a:ext cx="3941763" cy="3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Специалисты Госветнадзора</a:t>
            </a:r>
            <a:r>
              <a:rPr lang="ru-RU"/>
              <a:t> </a:t>
            </a:r>
          </a:p>
        </p:txBody>
      </p:sp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516A70E9-A314-4228-A2F1-67FD521C2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6774" y="0"/>
            <a:ext cx="1017225" cy="98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4" descr="http://ukrapk.com/abton/spaw2/uploads/images/news/13337_1.jpg?x=71415534df6491170c3.896295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1076152"/>
            <a:ext cx="4859337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9" descr="GettyImages-152831268-578514d13df78c1e1f4cc2e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8143" y="3652664"/>
            <a:ext cx="547211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18" descr="kormlenie-porosjat-1024x5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6152"/>
            <a:ext cx="4211638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19"/>
          <p:cNvSpPr>
            <a:spLocks noChangeArrowheads="1"/>
          </p:cNvSpPr>
          <p:nvPr/>
        </p:nvSpPr>
        <p:spPr bwMode="auto">
          <a:xfrm>
            <a:off x="3635375" y="188913"/>
            <a:ext cx="1517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Times New Roman" pitchFamily="18" charset="0"/>
              </a:rPr>
              <a:t>Зоотехния</a:t>
            </a:r>
          </a:p>
        </p:txBody>
      </p:sp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8A018385-24A0-42C5-9F80-D4FD5C28D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9607" y="95424"/>
            <a:ext cx="1017225" cy="980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8" descr="http://td-brider.ru/wp-content/uploads/2015/07/743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28759"/>
            <a:ext cx="2673262" cy="192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9" descr="moloko_1233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7" y="2915660"/>
            <a:ext cx="2736305" cy="190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AutoShape 11" descr="photo_0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4" name="AutoShape 13" descr="photo_0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5" name="AutoShape 15" descr="photo_03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6" name="AutoShape 17" descr="technolog_usau2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7" name="AutoShape 19" descr="technolog_usau2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8" name="AutoShape 21" descr="technolog_usau2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849" name="AutoShape 23" descr="d0955fec71ca0bbbadb8af07452efe6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5851" name="Picture 29" descr="technolog_usau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9928" y="888948"/>
            <a:ext cx="2864565" cy="196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2" name="Rectangle 32"/>
          <p:cNvSpPr>
            <a:spLocks noChangeArrowheads="1"/>
          </p:cNvSpPr>
          <p:nvPr/>
        </p:nvSpPr>
        <p:spPr bwMode="auto">
          <a:xfrm>
            <a:off x="179388" y="68263"/>
            <a:ext cx="88566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00"/>
                </a:solidFill>
              </a:rPr>
              <a:t>Технология производства и переработки </a:t>
            </a:r>
          </a:p>
          <a:p>
            <a:pPr algn="ctr"/>
            <a:r>
              <a:rPr lang="ru-RU" sz="2400" b="1">
                <a:solidFill>
                  <a:srgbClr val="000000"/>
                </a:solidFill>
              </a:rPr>
              <a:t>сельскохозяйственной продукции</a:t>
            </a:r>
            <a:r>
              <a:rPr lang="ru-RU" sz="2400"/>
              <a:t> </a:t>
            </a:r>
          </a:p>
        </p:txBody>
      </p:sp>
      <p:pic>
        <p:nvPicPr>
          <p:cNvPr id="1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7747BF02-CD5B-41D8-8B59-9AE9B663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6774" y="0"/>
            <a:ext cx="1017225" cy="9807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0C558F-40E4-40AD-9644-F101F8057446}"/>
              </a:ext>
            </a:extLst>
          </p:cNvPr>
          <p:cNvSpPr/>
          <p:nvPr/>
        </p:nvSpPr>
        <p:spPr>
          <a:xfrm>
            <a:off x="179388" y="4869160"/>
            <a:ext cx="86410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 производства и переработки сельскохозяйственной продукции организует выращивание и переработку продукции растениеводства и животноводства. Внедряет более эффективные способы возделывания культур. Занимается вопросами разведения и содержания сельскохозяйственных животных. Оценивает и контролирует качество продукции растениеводства и животноводства. Организует переработку сельскохозяйственного сырья в готовую продукцию. Ведёт расчёты экономической эффективности производства и переработки сельскохозяйственной продукции. Это приоритетное направление на сегодняшний день в области экономики </a:t>
            </a:r>
          </a:p>
        </p:txBody>
      </p:sp>
      <p:pic>
        <p:nvPicPr>
          <p:cNvPr id="16" name="Picture 10" descr="http://news.es-pmr.com/uploads/images/files/2014/07/11/47845/53bfc3c491b1e.jpg">
            <a:extLst>
              <a:ext uri="{FF2B5EF4-FFF2-40B4-BE49-F238E27FC236}">
                <a16:creationId xmlns:a16="http://schemas.microsoft.com/office/drawing/2014/main" id="{FC6106F9-39FD-42AB-A300-D7FD70361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8765" y="888948"/>
            <a:ext cx="2639187" cy="190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6.podilska.info/uploads/posts/2015-11/1447421530_1.jpg">
            <a:extLst>
              <a:ext uri="{FF2B5EF4-FFF2-40B4-BE49-F238E27FC236}">
                <a16:creationId xmlns:a16="http://schemas.microsoft.com/office/drawing/2014/main" id="{BE97675B-C7C9-472C-829A-0C8F121F8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55295" y="2842449"/>
            <a:ext cx="2702657" cy="2003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4" descr="http://ukrapk.com/abton/spaw2/uploads/images/news/13337_1.jpg?x=71415534df6491170c3.89629529">
            <a:extLst>
              <a:ext uri="{FF2B5EF4-FFF2-40B4-BE49-F238E27FC236}">
                <a16:creationId xmlns:a16="http://schemas.microsoft.com/office/drawing/2014/main" id="{91C1AD88-13E8-4806-93F5-12C2C8564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9928" y="2915660"/>
            <a:ext cx="2864565" cy="190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8" descr="http://myvaughn.net/photo/561750904b967.jpg"/>
          <p:cNvPicPr>
            <a:picLocks noChangeAspect="1" noChangeArrowheads="1"/>
          </p:cNvPicPr>
          <p:nvPr/>
        </p:nvPicPr>
        <p:blipFill>
          <a:blip r:embed="rId2" cstate="print"/>
          <a:srcRect t="6976"/>
          <a:stretch>
            <a:fillRect/>
          </a:stretch>
        </p:blipFill>
        <p:spPr bwMode="auto">
          <a:xfrm>
            <a:off x="4175448" y="3861049"/>
            <a:ext cx="2376264" cy="274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Picture 10" descr="http://4.bp.blogspot.com/_LEfNITFgs78/TO0JSULMyrI/AAAAAAAAADk/lDwKEjDp2cQ/s1600/P1050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898400"/>
            <a:ext cx="23762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Прямоугольник 7"/>
          <p:cNvSpPr>
            <a:spLocks noChangeArrowheads="1"/>
          </p:cNvSpPr>
          <p:nvPr/>
        </p:nvSpPr>
        <p:spPr bwMode="auto">
          <a:xfrm>
            <a:off x="0" y="0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в области технологии производства и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переработки сельскохозяйственной продукции 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занимают руководящие должности на предприятиях АПК</a:t>
            </a:r>
          </a:p>
          <a:p>
            <a:pPr algn="ctr"/>
            <a:endParaRPr lang="ru-RU" sz="2000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6868" name="Picture 9" descr="14920720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861048"/>
            <a:ext cx="3960440" cy="281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C47294-DF53-4E6F-BD13-AAAC1F54596E}"/>
              </a:ext>
            </a:extLst>
          </p:cNvPr>
          <p:cNvSpPr/>
          <p:nvPr/>
        </p:nvSpPr>
        <p:spPr>
          <a:xfrm>
            <a:off x="107504" y="1311275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Развить профессиональные навыки можно в области технических разработок, организации управления предприятия.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Имеется возможность создания собственного предприятия по переработки сельскохозяйственной продукции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4064E298-D9AC-4DCE-B184-DABA137C1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6150" y="0"/>
            <a:ext cx="867849" cy="836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746890"/>
          </a:xfrm>
          <a:extLst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ФГБОУ ВО Южно-Уральский </a:t>
            </a:r>
            <a:b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государственный аграрный университет – это: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63" y="1000125"/>
            <a:ext cx="8358187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tabLst>
                <a:tab pos="379413" algn="l"/>
                <a:tab pos="409575" algn="l"/>
              </a:tabLst>
              <a:defRPr/>
            </a:pPr>
            <a:endParaRPr lang="ru-RU" dirty="0">
              <a:solidFill>
                <a:srgbClr val="C00000"/>
              </a:solidFill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Все ступени образования: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   </a:t>
            </a:r>
            <a:endParaRPr lang="ru-RU" b="1" u="sng" dirty="0">
              <a:solidFill>
                <a:srgbClr val="24478C"/>
              </a:solidFill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spc="100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Высшее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spc="100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специалитет</a:t>
            </a:r>
            <a:r>
              <a:rPr lang="ru-RU" sz="2000" b="1" spc="100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spc="100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бакалавриат</a:t>
            </a:r>
            <a:r>
              <a:rPr lang="ru-RU" sz="2000" b="1" spc="100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магистратура, аспирантура</a:t>
            </a:r>
            <a:endParaRPr lang="ru-RU" sz="2000" spc="100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endParaRPr lang="ru-RU" sz="2000" b="1" dirty="0">
              <a:solidFill>
                <a:srgbClr val="24478C"/>
              </a:solidFill>
              <a:latin typeface="Cambria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24478C"/>
                </a:solidFill>
                <a:latin typeface="Cambria" pitchFamily="18" charset="0"/>
                <a:cs typeface="Times New Roman" pitchFamily="18" charset="0"/>
              </a:rPr>
              <a:t>Среднее профессиональное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24478C"/>
                </a:solidFill>
                <a:latin typeface="Cambria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spc="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Все формы обучения: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endParaRPr lang="ru-RU" sz="2000" b="1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  <a:sym typeface="Wingdings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spc="100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очная, заочная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endParaRPr lang="ru-RU" b="1" i="1" dirty="0">
              <a:solidFill>
                <a:srgbClr val="24478C"/>
              </a:solidFill>
              <a:latin typeface="Cambria" pitchFamily="18" charset="0"/>
              <a:cs typeface="Times New Roman" pitchFamily="18" charset="0"/>
              <a:sym typeface="Wingdings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Большое количество бюджетных мест на 2022-2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учебный  год</a:t>
            </a: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tabLst>
                <a:tab pos="379413" algn="l"/>
                <a:tab pos="409575" algn="l"/>
              </a:tabLs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1080</a:t>
            </a:r>
          </a:p>
          <a:p>
            <a:pPr eaLnBrk="0" hangingPunct="0">
              <a:tabLst>
                <a:tab pos="379413" algn="l"/>
                <a:tab pos="409575" algn="l"/>
              </a:tabLst>
              <a:defRPr/>
            </a:pPr>
            <a:endParaRPr lang="ru-RU" b="1" dirty="0">
              <a:solidFill>
                <a:srgbClr val="24478C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134424DF-90E9-4774-9E84-C5B838C65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31117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по производству сельскохозяйственной продукции</a:t>
            </a:r>
          </a:p>
        </p:txBody>
      </p:sp>
      <p:pic>
        <p:nvPicPr>
          <p:cNvPr id="37890" name="Picture 2" descr="http://stk-everest.ru/upload/information_system_20/0/8/7/item_87/information_items_8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928688"/>
            <a:ext cx="1785937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4" descr="http://fox-logistics.ru/images/sampledata/fruitshop/%D0%BF%D1%80%D0%BE%D1%81%D1%82%D0%BE%D0%BA%D0%B2%D0%B0%D1%88%D0%B8%D0%BD%D0%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3143250"/>
            <a:ext cx="15303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6" descr="http://m.uraldaily.ru/sites/default/files/ppr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3357563"/>
            <a:ext cx="22256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8" descr="https://upload.wikimedia.org/wikipedia/commons/thumb/b/bf/%D0%A0%D0%BE%D0%BC%D0%BA%D0%BE%D1%80.jpg/1053px-%D0%A0%D0%BE%D0%BC%D0%BA%D0%BE%D1%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785813"/>
            <a:ext cx="1909763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10" descr="http://agros43.ru/images/-makfa-agroindustrial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89788" y="4214813"/>
            <a:ext cx="19542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2" descr="https://im3-tub-ru.yandex.net/i?id=f74d8500b82da66307cf641c65a06acb&amp;n=33&amp;h=190&amp;w=19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25" y="785813"/>
            <a:ext cx="15001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4" descr="http://www.worldsfamouslogos.com/wp-content/uploads/2013/02/Nestle-Logo-wallpaper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0688" y="4357688"/>
            <a:ext cx="1500187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8" descr="http://old.kandinsky-prize.ru/images/editor/downloads/logotypes/Logo_Rich_Re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15188" y="642938"/>
            <a:ext cx="1928812" cy="117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20" descr="http://yoyowallpapers.com/wp-content/uploads/2015/09/Coca_Cola03-download-yoyo-660x33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63" y="5680075"/>
            <a:ext cx="2357437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22" descr="http://tandem-td.ru/d/862524/d/%D1%81%D0%B8%D1%82%D0%BD%D0%BE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14625" y="5207000"/>
            <a:ext cx="1754188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24" descr="http://mb.74438s007.edusite.ru/images/1y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2786063"/>
            <a:ext cx="1500188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1" name="Picture 26" descr="http://meatinfo.ru/data/brands/518/brandsthluEH_img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71938" y="1785938"/>
            <a:ext cx="1455737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2" name="Picture 28" descr="http://patent.kartoteka.ru/3RUTM/300000/310000/317000/ba8fe282223ac684eeb02ed7a6ebbb52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572000"/>
            <a:ext cx="2071688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3" name="Picture 30" descr="http://img.rl0.ru/pgc/c144x90/53a2a168-129b-6ee1-129b-6eeed0126cda.photo.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929188" y="5741988"/>
            <a:ext cx="1785937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4" name="Picture 32" descr="http://cs624620.vk.me/v624620221/47a2e/RYl4ZOZ4Nwc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786438" y="2857500"/>
            <a:ext cx="13652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5" name="Picture 34" descr="http://img.candynet.ru/cache/e/4/yuzhhh.jpg/15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72375" y="2500313"/>
            <a:ext cx="1357313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6" name="Picture 36" descr="http://toplogos.ru/images/logo-mikoyan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5964238"/>
            <a:ext cx="2571750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ФГБОУ ВО  Южно - Уральский государственный аграрный университет</a:t>
            </a:r>
          </a:p>
          <a:p>
            <a:pPr algn="ctr">
              <a:defRPr/>
            </a:pP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Институт </a:t>
            </a:r>
            <a:r>
              <a:rPr lang="ru-RU" sz="3200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агроинженерии</a:t>
            </a:r>
            <a:endParaRPr lang="ru-RU" sz="3200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24478C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 Челябинск</a:t>
            </a:r>
            <a:endParaRPr lang="ru-RU" sz="3200" dirty="0"/>
          </a:p>
        </p:txBody>
      </p:sp>
      <p:pic>
        <p:nvPicPr>
          <p:cNvPr id="38914" name="Picture 4"/>
          <p:cNvPicPr>
            <a:picLocks noChangeAspect="1" noChangeArrowheads="1"/>
          </p:cNvPicPr>
          <p:nvPr/>
        </p:nvPicPr>
        <p:blipFill>
          <a:blip r:embed="rId2" cstate="print"/>
          <a:srcRect l="9375" t="14865" r="12500" b="7292"/>
          <a:stretch>
            <a:fillRect/>
          </a:stretch>
        </p:blipFill>
        <p:spPr bwMode="auto">
          <a:xfrm>
            <a:off x="304800" y="1412875"/>
            <a:ext cx="838517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08020F2A-CC43-403E-B982-109087214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2088" y="0"/>
            <a:ext cx="1091912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2336" y="146304"/>
            <a:ext cx="85352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Количество мест </a:t>
            </a: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</a:t>
            </a:r>
          </a:p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Институте </a:t>
            </a:r>
            <a:r>
              <a:rPr lang="ru-RU" sz="2000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агроинженерии</a:t>
            </a:r>
            <a:endParaRPr lang="ru-RU" sz="2000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24478C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0" name="Прямоугольник 7"/>
          <p:cNvSpPr>
            <a:spLocks noChangeArrowheads="1"/>
          </p:cNvSpPr>
          <p:nvPr/>
        </p:nvSpPr>
        <p:spPr bwMode="auto">
          <a:xfrm>
            <a:off x="2195735" y="6220773"/>
            <a:ext cx="45193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448 бюджетных места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3DE57B3-A959-4D28-A231-A516760B9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535006"/>
              </p:ext>
            </p:extLst>
          </p:nvPr>
        </p:nvGraphicFramePr>
        <p:xfrm>
          <a:off x="179512" y="944195"/>
          <a:ext cx="8758100" cy="5144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26036">
                  <a:extLst>
                    <a:ext uri="{9D8B030D-6E8A-4147-A177-3AD203B41FA5}">
                      <a16:colId xmlns:a16="http://schemas.microsoft.com/office/drawing/2014/main" val="2623385403"/>
                    </a:ext>
                  </a:extLst>
                </a:gridCol>
                <a:gridCol w="871266">
                  <a:extLst>
                    <a:ext uri="{9D8B030D-6E8A-4147-A177-3AD203B41FA5}">
                      <a16:colId xmlns:a16="http://schemas.microsoft.com/office/drawing/2014/main" val="480058305"/>
                    </a:ext>
                  </a:extLst>
                </a:gridCol>
                <a:gridCol w="1161689">
                  <a:extLst>
                    <a:ext uri="{9D8B030D-6E8A-4147-A177-3AD203B41FA5}">
                      <a16:colId xmlns:a16="http://schemas.microsoft.com/office/drawing/2014/main" val="150235278"/>
                    </a:ext>
                  </a:extLst>
                </a:gridCol>
                <a:gridCol w="699109">
                  <a:extLst>
                    <a:ext uri="{9D8B030D-6E8A-4147-A177-3AD203B41FA5}">
                      <a16:colId xmlns:a16="http://schemas.microsoft.com/office/drawing/2014/main" val="1323075543"/>
                    </a:ext>
                  </a:extLst>
                </a:gridCol>
              </a:tblGrid>
              <a:tr h="84513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EBEC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подготовки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6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</a:t>
                      </a:r>
                      <a:r>
                        <a:rPr lang="ru-RU" sz="16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6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/договор </a:t>
                      </a:r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9480"/>
                  </a:ext>
                </a:extLst>
              </a:tr>
              <a:tr h="4155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Очно-заочная 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Заочная</a:t>
                      </a:r>
                      <a:r>
                        <a:rPr lang="ru-RU" sz="1600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6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600271"/>
                  </a:ext>
                </a:extLst>
              </a:tr>
              <a:tr h="35020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Специалитет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389261"/>
                  </a:ext>
                </a:extLst>
              </a:tr>
              <a:tr h="35020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Наземные транспортно-технологические средства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059935"/>
                  </a:ext>
                </a:extLst>
              </a:tr>
              <a:tr h="35020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195707"/>
                  </a:ext>
                </a:extLst>
              </a:tr>
              <a:tr h="35020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Электроэнергетика и электротехника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6028"/>
                  </a:ext>
                </a:extLst>
              </a:tr>
              <a:tr h="466942"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Агроинженерия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191051"/>
                  </a:ext>
                </a:extLst>
              </a:tr>
              <a:tr h="35020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транспортно-технологических машин и комплексов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036010"/>
                  </a:ext>
                </a:extLst>
              </a:tr>
              <a:tr h="350206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Менеджмент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63930"/>
                  </a:ext>
                </a:extLst>
              </a:tr>
              <a:tr h="35020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Магистратура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266283"/>
                  </a:ext>
                </a:extLst>
              </a:tr>
              <a:tr h="466942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Агрономия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03734"/>
                  </a:ext>
                </a:extLst>
              </a:tr>
              <a:tr h="323914">
                <a:tc>
                  <a:txBody>
                    <a:bodyPr/>
                    <a:lstStyle/>
                    <a:p>
                      <a:r>
                        <a:rPr lang="ru-RU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Агроинженерия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705449"/>
                  </a:ext>
                </a:extLst>
              </a:tr>
            </a:tbl>
          </a:graphicData>
        </a:graphic>
      </p:graphicFrame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4200B194-4D07-4289-A2D7-0CC59E69E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0"/>
            <a:ext cx="827584" cy="797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3660670"/>
      </p:ext>
    </p:extLst>
  </p:cSld>
  <p:clrMapOvr>
    <a:masterClrMapping/>
  </p:clrMapOvr>
  <p:transition spd="slow" advTm="8000">
    <p:whee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44624"/>
            <a:ext cx="85420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Количество мест </a:t>
            </a:r>
            <a: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в Институте </a:t>
            </a:r>
            <a:r>
              <a:rPr lang="ru-RU" sz="1600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агроинженерии</a:t>
            </a:r>
            <a:endParaRPr lang="ru-RU" sz="1600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24478C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80" name="Прямоугольник 7"/>
          <p:cNvSpPr>
            <a:spLocks noChangeArrowheads="1"/>
          </p:cNvSpPr>
          <p:nvPr/>
        </p:nvSpPr>
        <p:spPr bwMode="auto">
          <a:xfrm>
            <a:off x="2143125" y="5929313"/>
            <a:ext cx="4572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100" b="1">
                <a:latin typeface="Times New Roman" pitchFamily="18" charset="0"/>
                <a:cs typeface="Times New Roman" pitchFamily="18" charset="0"/>
              </a:rPr>
              <a:t>380 бюджетных мест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3DE57B3-A959-4D28-A231-A516760B9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613856"/>
              </p:ext>
            </p:extLst>
          </p:nvPr>
        </p:nvGraphicFramePr>
        <p:xfrm>
          <a:off x="179512" y="383172"/>
          <a:ext cx="8758100" cy="676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3574">
                  <a:extLst>
                    <a:ext uri="{9D8B030D-6E8A-4147-A177-3AD203B41FA5}">
                      <a16:colId xmlns:a16="http://schemas.microsoft.com/office/drawing/2014/main" val="2623385403"/>
                    </a:ext>
                  </a:extLst>
                </a:gridCol>
                <a:gridCol w="878429">
                  <a:extLst>
                    <a:ext uri="{9D8B030D-6E8A-4147-A177-3AD203B41FA5}">
                      <a16:colId xmlns:a16="http://schemas.microsoft.com/office/drawing/2014/main" val="480058305"/>
                    </a:ext>
                  </a:extLst>
                </a:gridCol>
                <a:gridCol w="1171240">
                  <a:extLst>
                    <a:ext uri="{9D8B030D-6E8A-4147-A177-3AD203B41FA5}">
                      <a16:colId xmlns:a16="http://schemas.microsoft.com/office/drawing/2014/main" val="150235278"/>
                    </a:ext>
                  </a:extLst>
                </a:gridCol>
                <a:gridCol w="704857">
                  <a:extLst>
                    <a:ext uri="{9D8B030D-6E8A-4147-A177-3AD203B41FA5}">
                      <a16:colId xmlns:a16="http://schemas.microsoft.com/office/drawing/2014/main" val="1323075543"/>
                    </a:ext>
                  </a:extLst>
                </a:gridCol>
              </a:tblGrid>
              <a:tr h="4572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EBEC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подготовки 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2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 </a:t>
                      </a: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</a:t>
                      </a:r>
                      <a:r>
                        <a:rPr lang="ru-RU" sz="12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2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/договор </a:t>
                      </a:r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15948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Очная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Очно-заочная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Заочная</a:t>
                      </a:r>
                      <a:r>
                        <a:rPr lang="ru-RU" sz="1200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2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600271"/>
                  </a:ext>
                </a:extLst>
              </a:tr>
              <a:tr h="177832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Специалитет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389261"/>
                  </a:ext>
                </a:extLst>
              </a:tr>
              <a:tr h="311796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23.05.01 Наземные транспортно-технологические средства</a:t>
                      </a:r>
                    </a:p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«Технические средства агропромышленного комплекса»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059935"/>
                  </a:ext>
                </a:extLst>
              </a:tr>
              <a:tr h="214636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195707"/>
                  </a:ext>
                </a:extLst>
              </a:tr>
              <a:tr h="137160">
                <a:tc rowSpan="2"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13.03.02 Электроэнергетика и электротехника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«Электроснабжение»</a:t>
                      </a:r>
                    </a:p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23.03.03 Эксплуатация  транспортно-технологических машин и комплексов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 Сервис транспортных и технологических машин и оборудования»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/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6028"/>
                  </a:ext>
                </a:extLst>
              </a:tr>
              <a:tr h="137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18679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35.03.06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Агроинженерия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19105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«Технические системы в агробизнесе»</a:t>
                      </a:r>
                    </a:p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обслуживания транспорта и логистика в АПК»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201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«Технология и оборудование пищевых и перерабатывающих производств»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913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«Технический сервис в АПК»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70537"/>
                  </a:ext>
                </a:extLst>
              </a:tr>
              <a:tr h="396048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«Электрооборудование и 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электротехнологии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Электротеплообеспечение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муниципальных образований»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03601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38.03.02Менеджмент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«Производственный менеджмент»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63930"/>
                  </a:ext>
                </a:extLst>
              </a:tr>
              <a:tr h="274320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Магистратура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266283"/>
                  </a:ext>
                </a:extLst>
              </a:tr>
              <a:tr h="28774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35.04.04 Агрономия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«Общее земледелие»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70373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35.04.06 </a:t>
                      </a:r>
                      <a:r>
                        <a:rPr lang="ru-RU" sz="1200" dirty="0" err="1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Агроинженерия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370544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«Технологии и средства механизации сельского хозяйства»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7076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Электротехнологии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электрооборудование в сельском хозяйстве»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75251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«Технический сервис в сельском хозяйстве»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3778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</a:rPr>
                        <a:t>                                                                    448 бюджетных места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10791"/>
                  </a:ext>
                </a:extLst>
              </a:tr>
            </a:tbl>
          </a:graphicData>
        </a:graphic>
      </p:graphicFrame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4200B194-4D07-4289-A2D7-0CC59E69E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0432" y="0"/>
            <a:ext cx="683568" cy="6590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2053992"/>
      </p:ext>
    </p:extLst>
  </p:cSld>
  <p:clrMapOvr>
    <a:masterClrMapping/>
  </p:clrMapOvr>
  <p:transition spd="slow" advTm="8000">
    <p:whee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260648"/>
            <a:ext cx="857256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Вступительные испытания</a:t>
            </a:r>
            <a:endParaRPr lang="ru-RU" sz="20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118C8FA-B444-4CFA-AF67-B89448EC3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391259"/>
              </p:ext>
            </p:extLst>
          </p:nvPr>
        </p:nvGraphicFramePr>
        <p:xfrm>
          <a:off x="192434" y="885259"/>
          <a:ext cx="8808722" cy="5477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783">
                  <a:extLst>
                    <a:ext uri="{9D8B030D-6E8A-4147-A177-3AD203B41FA5}">
                      <a16:colId xmlns:a16="http://schemas.microsoft.com/office/drawing/2014/main" val="2116712981"/>
                    </a:ext>
                  </a:extLst>
                </a:gridCol>
                <a:gridCol w="4424939">
                  <a:extLst>
                    <a:ext uri="{9D8B030D-6E8A-4147-A177-3AD203B41FA5}">
                      <a16:colId xmlns:a16="http://schemas.microsoft.com/office/drawing/2014/main" val="3185284951"/>
                    </a:ext>
                  </a:extLst>
                </a:gridCol>
              </a:tblGrid>
              <a:tr h="8379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EBEC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ЕГЭ для выпускников школ.</a:t>
                      </a:r>
                    </a:p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Вступительные испытания по материалам Университета </a:t>
                      </a:r>
                      <a:r>
                        <a:rPr lang="ru-RU" sz="1400" baseline="0" dirty="0">
                          <a:solidFill>
                            <a:srgbClr val="EBEC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 абитуриентов , </a:t>
                      </a:r>
                      <a:r>
                        <a:rPr lang="ru-RU" sz="14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имеющих профессиональное образование  </a:t>
                      </a:r>
                      <a:r>
                        <a:rPr lang="ru-RU" sz="1400" baseline="0" dirty="0">
                          <a:solidFill>
                            <a:srgbClr val="EBEC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предметам</a:t>
                      </a:r>
                      <a:endParaRPr lang="ru-RU" sz="1400" dirty="0">
                        <a:solidFill>
                          <a:srgbClr val="EBEC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192585"/>
                  </a:ext>
                </a:extLst>
              </a:tr>
              <a:tr h="297336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Специалитет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404503"/>
                  </a:ext>
                </a:extLst>
              </a:tr>
              <a:tr h="2459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Наземные транспортно-технологические средства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Бакалавриат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Электроэнергетика и электротехника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Агроинженерия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Наземные транспортно-технологические  комплексы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 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r>
                        <a:rPr lang="ru-RU" sz="14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(профильная)</a:t>
                      </a:r>
                    </a:p>
                    <a:p>
                      <a:pPr algn="ctr"/>
                      <a:r>
                        <a:rPr lang="ru-RU" sz="14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Физика/Информатика и ИТК</a:t>
                      </a:r>
                    </a:p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757367"/>
                  </a:ext>
                </a:extLst>
              </a:tr>
              <a:tr h="729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Менеджмент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 </a:t>
                      </a: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r>
                        <a:rPr lang="ru-RU" sz="14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(профильная)</a:t>
                      </a:r>
                    </a:p>
                    <a:p>
                      <a:pPr algn="ctr"/>
                      <a:r>
                        <a:rPr lang="ru-RU" sz="1400" b="1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Обществознание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174116"/>
                  </a:ext>
                </a:extLst>
              </a:tr>
              <a:tr h="297336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Магистратура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714945"/>
                  </a:ext>
                </a:extLst>
              </a:tr>
              <a:tr h="729825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Агрономия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Агроинженерия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Вступительные испытания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профилю подготовки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144847"/>
                  </a:ext>
                </a:extLst>
              </a:tr>
            </a:tbl>
          </a:graphicData>
        </a:graphic>
      </p:graphicFrame>
      <p:pic>
        <p:nvPicPr>
          <p:cNvPr id="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C9EBF101-60BD-47BB-A72A-34D7B5E5D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1462" y="0"/>
            <a:ext cx="942537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Прямоугольник 5"/>
          <p:cNvSpPr>
            <a:spLocks noChangeArrowheads="1"/>
          </p:cNvSpPr>
          <p:nvPr/>
        </p:nvSpPr>
        <p:spPr bwMode="auto">
          <a:xfrm>
            <a:off x="755576" y="6428821"/>
            <a:ext cx="3480568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Тренажер комбайна Ростсельмаш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4034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8010" y="404814"/>
            <a:ext cx="3745279" cy="270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573464"/>
            <a:ext cx="4104135" cy="2825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3573464"/>
            <a:ext cx="3797300" cy="285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9" y="404814"/>
            <a:ext cx="4032696" cy="268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9522994A-6630-4E99-9CD6-62FBAE4D6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0"/>
            <a:ext cx="899592" cy="8673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5890509" y="6428820"/>
            <a:ext cx="1960280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Музей двигателей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1172123" y="3085215"/>
            <a:ext cx="2360583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Учебные лаборатории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5090729" y="3136825"/>
            <a:ext cx="3316742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Учебная аудитория «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Кировец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17032"/>
            <a:ext cx="3603625" cy="270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1075" y="3697982"/>
            <a:ext cx="409257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Рисунок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2426" y="188640"/>
            <a:ext cx="4427805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37516237-287E-46F7-A2BB-EAACEB52A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35263"/>
            <a:ext cx="1047108" cy="100953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425250" y="6414843"/>
            <a:ext cx="3885872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Учебная лаборатория «Ростсельмаш»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5417070" y="6418957"/>
            <a:ext cx="2360583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Учебные лаборатории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2818606" y="3145411"/>
            <a:ext cx="3229859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Студенты на учебной практике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3407" y="260648"/>
            <a:ext cx="436109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833814"/>
            <a:ext cx="3814390" cy="254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5" y="3846711"/>
            <a:ext cx="3795773" cy="2530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A6D9B977-996F-4FEA-AD19-293A5D973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26774" y="0"/>
            <a:ext cx="1017225" cy="98072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3362399" y="3284984"/>
            <a:ext cx="2443105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на тренажерах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4986179" y="6377676"/>
            <a:ext cx="3255443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Занятия на открытой площадке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1373736" y="6377676"/>
            <a:ext cx="1959126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Учебная практика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D:\Деканат\Приемная_2011\Отборные\EPSN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324" y="154340"/>
            <a:ext cx="3568340" cy="267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 descr="C:\Фото_Канон\IMG_02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7619"/>
            <a:ext cx="3960440" cy="2641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2" descr="C:\Фото_Канон\IMG_0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376" y="3429000"/>
            <a:ext cx="4205288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429001"/>
            <a:ext cx="4202907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5751F483-EACD-44E2-ABD4-4571EED15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01462" y="0"/>
            <a:ext cx="942537" cy="90872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211887" y="2832022"/>
            <a:ext cx="3967946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Производственная практика студентов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5114300" y="2832022"/>
            <a:ext cx="2224327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Лабораторный стенд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323528" y="6302664"/>
            <a:ext cx="4167359" cy="388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Стенд настройки топливной аппаратуры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5580112" y="6317283"/>
            <a:ext cx="2131674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Тренажер сварщика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Объект 3" descr="http://www.krk-kursk.ru/img/M_O_09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5704" y="328038"/>
            <a:ext cx="3620672" cy="313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i-main-pic" descr="Картинка 1 из 38551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784" y="328037"/>
            <a:ext cx="3375112" cy="3134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Рисунок 5" descr="http://4.static.slando.com/photos/live/71/oborudovanie_dlya_myaso_rybopererabotki_30324471_1_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077072"/>
            <a:ext cx="3764083" cy="266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39B206D8-4062-4ECA-8BF2-EDE47F99B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52088" y="0"/>
            <a:ext cx="1091912" cy="10527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399131" y="3570194"/>
            <a:ext cx="5873146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Студенты на предприятиях по переработке с-х продукции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Прямоугольник 3"/>
          <p:cNvSpPr>
            <a:spLocks noChangeArrowheads="1"/>
          </p:cNvSpPr>
          <p:nvPr/>
        </p:nvSpPr>
        <p:spPr bwMode="auto">
          <a:xfrm>
            <a:off x="468313" y="188640"/>
            <a:ext cx="741605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места на 2022-2023 учебный год в ЮУрГАУ</a:t>
            </a:r>
          </a:p>
        </p:txBody>
      </p:sp>
      <p:graphicFrame>
        <p:nvGraphicFramePr>
          <p:cNvPr id="4194304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918273"/>
              </p:ext>
            </p:extLst>
          </p:nvPr>
        </p:nvGraphicFramePr>
        <p:xfrm>
          <a:off x="468312" y="836712"/>
          <a:ext cx="8496176" cy="5508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7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8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0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1261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Учебное подразделение</a:t>
                      </a:r>
                    </a:p>
                  </a:txBody>
                  <a:tcPr marL="91432" marR="9143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Очная форма обучения</a:t>
                      </a:r>
                    </a:p>
                  </a:txBody>
                  <a:tcPr marL="91432" marR="91432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Заочная форма обучения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487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Институт ветеринарной медицины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12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Институт агроинженерии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122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Институт агроэкологии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6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по университету: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Высшее образование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742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</a:t>
                      </a:r>
                    </a:p>
                  </a:txBody>
                  <a:tcPr marL="91432" marR="91432" anchor="ctr">
                    <a:solidFill>
                      <a:schemeClr val="bg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4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Среднее профессиональное образование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1432" marR="91432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9224" y="59983"/>
            <a:ext cx="1025264" cy="988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C:\Users\Zerg\YandexDisk\Приемная комиссия\ЦДП толи еще будет___\Рекламные листы\Фото для презентации\IMG_5302-25-11-19-14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88" y="433388"/>
            <a:ext cx="3810398" cy="285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3" descr="C:\Users\Zerg\YandexDisk\Приемная комиссия\ЦДП толи еще будет___\Рекламные листы\Фото для презентации\IMG_5307-25-11-19-14-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88" y="3789040"/>
            <a:ext cx="3810398" cy="285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 descr="C:\Users\Zerg\YandexDisk\Приемная комиссия\ЦДП толи еще будет___\Рекламные листы\Фото для презентации\IMG_5303-25-11-19-14-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4335" y="460126"/>
            <a:ext cx="3774266" cy="2831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5" descr="C:\Users\Zerg\YandexDisk\Приемная комиссия\ЦДП толи еще будет___\Рекламные листы\Фото для презентации\IMG_5304-25-11-19-14-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4335" y="3789040"/>
            <a:ext cx="3807793" cy="285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56DF2DD2-B58E-4B39-BF94-B89BF3058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0"/>
            <a:ext cx="1043608" cy="100616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2771800" y="3340862"/>
            <a:ext cx="3904210" cy="37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Учебные лаборатории для электриков</a:t>
            </a:r>
            <a:endParaRPr lang="ru-RU" sz="11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7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6081" y="0"/>
            <a:ext cx="5000103" cy="3750077"/>
          </a:xfrm>
          <a:prstGeom prst="rect">
            <a:avLst/>
          </a:prstGeom>
        </p:spPr>
      </p:pic>
      <p:pic>
        <p:nvPicPr>
          <p:cNvPr id="2097218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7816" y="3323946"/>
            <a:ext cx="4712072" cy="3534054"/>
          </a:xfrm>
          <a:prstGeom prst="rect">
            <a:avLst/>
          </a:prstGeom>
        </p:spPr>
      </p:pic>
      <p:pic>
        <p:nvPicPr>
          <p:cNvPr id="2097219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2053" y="3305044"/>
            <a:ext cx="4737275" cy="3552956"/>
          </a:xfrm>
          <a:prstGeom prst="rect">
            <a:avLst/>
          </a:prstGeom>
        </p:spPr>
      </p:pic>
      <p:pic>
        <p:nvPicPr>
          <p:cNvPr id="2097220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6904" y="26680"/>
            <a:ext cx="4396355" cy="3297266"/>
          </a:xfrm>
          <a:prstGeom prst="rect">
            <a:avLst/>
          </a:prstGeom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C9AF4590-546D-4247-9ECA-148C933C7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8666" y="-23097"/>
            <a:ext cx="966494" cy="931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Прямоугольник 1"/>
          <p:cNvSpPr>
            <a:spLocks noChangeArrowheads="1"/>
          </p:cNvSpPr>
          <p:nvPr/>
        </p:nvSpPr>
        <p:spPr bwMode="auto">
          <a:xfrm>
            <a:off x="107950" y="115888"/>
            <a:ext cx="8928100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Трудоустройство выпускников: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Энергетические </a:t>
            </a:r>
            <a:r>
              <a:rPr lang="ru-RU" sz="1600" dirty="0">
                <a:solidFill>
                  <a:srgbClr val="101B1D"/>
                </a:solidFill>
              </a:rPr>
              <a:t>организации</a:t>
            </a:r>
            <a:r>
              <a:rPr lang="ru-RU" sz="1600" dirty="0">
                <a:solidFill>
                  <a:srgbClr val="101B1D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1600" dirty="0">
                <a:solidFill>
                  <a:srgbClr val="101B1D"/>
                </a:solidFill>
              </a:rPr>
              <a:t>МРСК Урала, Мечел-</a:t>
            </a:r>
            <a:r>
              <a:rPr lang="ru-RU" sz="1600" dirty="0" err="1">
                <a:solidFill>
                  <a:srgbClr val="101B1D"/>
                </a:solidFill>
              </a:rPr>
              <a:t>Энерго</a:t>
            </a:r>
            <a:r>
              <a:rPr lang="ru-RU" sz="1600" dirty="0">
                <a:solidFill>
                  <a:srgbClr val="101B1D"/>
                </a:solidFill>
              </a:rPr>
              <a:t>, ТЭЦ-2 </a:t>
            </a:r>
            <a:r>
              <a:rPr lang="ru-RU" sz="1600" dirty="0" err="1">
                <a:solidFill>
                  <a:srgbClr val="101B1D"/>
                </a:solidFill>
              </a:rPr>
              <a:t>Фортум</a:t>
            </a:r>
            <a:r>
              <a:rPr lang="ru-RU" sz="1600" dirty="0">
                <a:solidFill>
                  <a:srgbClr val="101B1D"/>
                </a:solidFill>
              </a:rPr>
              <a:t>,</a:t>
            </a:r>
          </a:p>
          <a:p>
            <a:pPr>
              <a:buSzPts val="1000"/>
            </a:pPr>
            <a:r>
              <a:rPr lang="ru-RU" sz="1600" dirty="0">
                <a:solidFill>
                  <a:srgbClr val="101B1D"/>
                </a:solidFill>
              </a:rPr>
              <a:t> Челябэнерго и др.);</a:t>
            </a:r>
          </a:p>
          <a:p>
            <a:pPr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101B1D"/>
                </a:solidFill>
              </a:rPr>
              <a:t>Агрофирмы (Чурилово, </a:t>
            </a:r>
            <a:r>
              <a:rPr lang="ru-RU" sz="1600" dirty="0" err="1">
                <a:solidFill>
                  <a:srgbClr val="101B1D"/>
                </a:solidFill>
              </a:rPr>
              <a:t>Макфа</a:t>
            </a:r>
            <a:r>
              <a:rPr lang="ru-RU" sz="1600" dirty="0">
                <a:solidFill>
                  <a:srgbClr val="101B1D"/>
                </a:solidFill>
              </a:rPr>
              <a:t>, </a:t>
            </a:r>
            <a:r>
              <a:rPr lang="ru-RU" sz="1600" dirty="0" err="1">
                <a:solidFill>
                  <a:srgbClr val="101B1D"/>
                </a:solidFill>
              </a:rPr>
              <a:t>Увелка</a:t>
            </a:r>
            <a:r>
              <a:rPr lang="ru-RU" sz="1600" dirty="0">
                <a:solidFill>
                  <a:srgbClr val="101B1D"/>
                </a:solidFill>
              </a:rPr>
              <a:t> и др.);</a:t>
            </a:r>
          </a:p>
          <a:p>
            <a:pPr eaLnBrk="0" hangingPunct="0"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101B1D"/>
                </a:solidFill>
              </a:rPr>
              <a:t>Перерабатывающие предприятия (Фабрика «Уральские пельмени», Калинка, </a:t>
            </a:r>
            <a:r>
              <a:rPr lang="ru-RU" sz="1600" dirty="0" err="1">
                <a:solidFill>
                  <a:srgbClr val="101B1D"/>
                </a:solidFill>
              </a:rPr>
              <a:t>Ромкор</a:t>
            </a:r>
            <a:r>
              <a:rPr lang="ru-RU" sz="1600" dirty="0">
                <a:solidFill>
                  <a:srgbClr val="101B1D"/>
                </a:solidFill>
              </a:rPr>
              <a:t> и  др.);</a:t>
            </a:r>
          </a:p>
          <a:p>
            <a:pPr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Научно-производственный объединения (Сады России и др.);</a:t>
            </a:r>
            <a:endParaRPr lang="ru-RU" sz="1600" dirty="0">
              <a:solidFill>
                <a:srgbClr val="009845"/>
              </a:solidFill>
            </a:endParaRPr>
          </a:p>
          <a:p>
            <a:pPr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Дилерские и сервисные центры (Тойота, </a:t>
            </a:r>
            <a:r>
              <a:rPr lang="ru-RU" sz="1600" dirty="0" err="1">
                <a:solidFill>
                  <a:srgbClr val="000000"/>
                </a:solidFill>
              </a:rPr>
              <a:t>Регинас</a:t>
            </a:r>
            <a:r>
              <a:rPr lang="ru-RU" sz="1600" dirty="0">
                <a:solidFill>
                  <a:srgbClr val="000000"/>
                </a:solidFill>
              </a:rPr>
              <a:t>, и др.)</a:t>
            </a:r>
            <a:endParaRPr lang="ru-RU" sz="1600" dirty="0">
              <a:solidFill>
                <a:srgbClr val="009845"/>
              </a:solidFill>
            </a:endParaRPr>
          </a:p>
          <a:p>
            <a:pPr eaLnBrk="0" hangingPunct="0"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Мукомольные заводы (</a:t>
            </a:r>
            <a:r>
              <a:rPr lang="ru-RU" sz="1600" dirty="0" err="1">
                <a:solidFill>
                  <a:srgbClr val="000000"/>
                </a:solidFill>
              </a:rPr>
              <a:t>Макфа</a:t>
            </a:r>
            <a:r>
              <a:rPr lang="ru-RU" sz="1600" dirty="0">
                <a:solidFill>
                  <a:srgbClr val="000000"/>
                </a:solidFill>
              </a:rPr>
              <a:t>, Комбинат хлебопродуктов им. Григоровича, </a:t>
            </a:r>
            <a:r>
              <a:rPr lang="ru-RU" sz="1600" dirty="0" err="1">
                <a:solidFill>
                  <a:srgbClr val="000000"/>
                </a:solidFill>
              </a:rPr>
              <a:t>Увелка</a:t>
            </a:r>
            <a:r>
              <a:rPr lang="ru-RU" sz="1600" dirty="0">
                <a:solidFill>
                  <a:srgbClr val="000000"/>
                </a:solidFill>
              </a:rPr>
              <a:t> и др.);</a:t>
            </a:r>
            <a:endParaRPr lang="ru-RU" sz="1600" dirty="0">
              <a:solidFill>
                <a:srgbClr val="009845"/>
              </a:solidFill>
            </a:endParaRPr>
          </a:p>
          <a:p>
            <a:pPr>
              <a:buSzPts val="1000"/>
              <a:buFont typeface="Symbol" pitchFamily="18" charset="2"/>
              <a:buChar char=""/>
            </a:pPr>
            <a:r>
              <a:rPr lang="ru-RU" sz="1600" dirty="0" err="1">
                <a:solidFill>
                  <a:srgbClr val="000000"/>
                </a:solidFill>
              </a:rPr>
              <a:t>Живоноводческие</a:t>
            </a:r>
            <a:r>
              <a:rPr lang="ru-RU" sz="1600" dirty="0">
                <a:solidFill>
                  <a:srgbClr val="000000"/>
                </a:solidFill>
              </a:rPr>
              <a:t> комплексы (Свинокомплекс «Родниковский», Ситно, </a:t>
            </a:r>
            <a:r>
              <a:rPr lang="ru-RU" sz="1600" dirty="0" err="1">
                <a:solidFill>
                  <a:srgbClr val="000000"/>
                </a:solidFill>
              </a:rPr>
              <a:t>Ариант</a:t>
            </a:r>
            <a:r>
              <a:rPr lang="ru-RU" sz="1600" dirty="0">
                <a:solidFill>
                  <a:srgbClr val="000000"/>
                </a:solidFill>
              </a:rPr>
              <a:t> и др.);</a:t>
            </a:r>
            <a:endParaRPr lang="ru-RU" sz="1600" dirty="0">
              <a:solidFill>
                <a:srgbClr val="009845"/>
              </a:solidFill>
            </a:endParaRPr>
          </a:p>
          <a:p>
            <a:pPr eaLnBrk="0" hangingPunct="0"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Птицефабрики (</a:t>
            </a:r>
            <a:r>
              <a:rPr lang="ru-RU" sz="1600" dirty="0" err="1">
                <a:solidFill>
                  <a:srgbClr val="000000"/>
                </a:solidFill>
              </a:rPr>
              <a:t>Уралбройлер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Чебаркульская</a:t>
            </a:r>
            <a:r>
              <a:rPr lang="ru-RU" sz="1600" dirty="0">
                <a:solidFill>
                  <a:srgbClr val="000000"/>
                </a:solidFill>
              </a:rPr>
              <a:t> птица, </a:t>
            </a:r>
            <a:r>
              <a:rPr lang="ru-RU" sz="1600" dirty="0" err="1">
                <a:solidFill>
                  <a:srgbClr val="000000"/>
                </a:solidFill>
              </a:rPr>
              <a:t>Равис</a:t>
            </a:r>
            <a:r>
              <a:rPr lang="ru-RU" sz="1600" dirty="0">
                <a:solidFill>
                  <a:srgbClr val="000000"/>
                </a:solidFill>
              </a:rPr>
              <a:t> и др.);</a:t>
            </a:r>
            <a:endParaRPr lang="ru-RU" sz="1600" dirty="0">
              <a:solidFill>
                <a:srgbClr val="009845"/>
              </a:solidFill>
            </a:endParaRPr>
          </a:p>
          <a:p>
            <a:pPr eaLnBrk="0" hangingPunct="0"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Хлебокомбинаты (Первый хлебокомбинат, </a:t>
            </a:r>
            <a:r>
              <a:rPr lang="ru-RU" sz="1600" dirty="0" err="1">
                <a:solidFill>
                  <a:srgbClr val="000000"/>
                </a:solidFill>
              </a:rPr>
              <a:t>Союзпищепром</a:t>
            </a:r>
            <a:r>
              <a:rPr lang="ru-RU" sz="1600" dirty="0">
                <a:solidFill>
                  <a:srgbClr val="000000"/>
                </a:solidFill>
              </a:rPr>
              <a:t> и др.);</a:t>
            </a:r>
            <a:endParaRPr lang="ru-RU" sz="1600" dirty="0">
              <a:solidFill>
                <a:srgbClr val="009845"/>
              </a:solidFill>
            </a:endParaRPr>
          </a:p>
          <a:p>
            <a:pPr eaLnBrk="0" hangingPunct="0">
              <a:buSzPts val="1000"/>
              <a:buFont typeface="Symbol" pitchFamily="18" charset="2"/>
              <a:buChar char=""/>
            </a:pPr>
            <a:r>
              <a:rPr lang="ru-RU" sz="1600" dirty="0">
                <a:solidFill>
                  <a:srgbClr val="000000"/>
                </a:solidFill>
              </a:rPr>
              <a:t>Производственно-торговые предприятия (Август, </a:t>
            </a:r>
            <a:r>
              <a:rPr lang="ru-RU" sz="1600" dirty="0" err="1">
                <a:solidFill>
                  <a:srgbClr val="000000"/>
                </a:solidFill>
              </a:rPr>
              <a:t>Сенгента</a:t>
            </a:r>
            <a:r>
              <a:rPr lang="ru-RU" sz="1600" dirty="0">
                <a:solidFill>
                  <a:srgbClr val="000000"/>
                </a:solidFill>
              </a:rPr>
              <a:t>, Байер, </a:t>
            </a:r>
            <a:r>
              <a:rPr lang="ru-RU" sz="1600" dirty="0" err="1">
                <a:solidFill>
                  <a:srgbClr val="000000"/>
                </a:solidFill>
              </a:rPr>
              <a:t>Агроком</a:t>
            </a:r>
            <a:r>
              <a:rPr lang="ru-RU" sz="1600" dirty="0">
                <a:solidFill>
                  <a:srgbClr val="000000"/>
                </a:solidFill>
              </a:rPr>
              <a:t> и др.).</a:t>
            </a:r>
            <a:endParaRPr lang="ru-RU" sz="1600" dirty="0">
              <a:solidFill>
                <a:srgbClr val="009845"/>
              </a:solidFill>
            </a:endParaRPr>
          </a:p>
        </p:txBody>
      </p:sp>
      <p:pic>
        <p:nvPicPr>
          <p:cNvPr id="50178" name="Picture 2" descr="Товарный знак MPCK МРСК УРАЛА (№394392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789363"/>
            <a:ext cx="245745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10" descr="http://agros43.ru/images/-makfa-agroindustrial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4646613"/>
            <a:ext cx="19542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 descr="https://trialli.ru/upload/medialibrary/15a/15a151eff298e946f2db64c94271f2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650" y="4652963"/>
            <a:ext cx="1771650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4" descr="https://cdn4.zp.ru/job/attaches/2019/01/fc/8c/fc8caef6aa503e15947204d95976d88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3713163"/>
            <a:ext cx="2027237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6" descr="http://www.reginas.ru/images/logo_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13338" y="3770313"/>
            <a:ext cx="16557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8" descr="https://img.findtm.ru/img/tz_registered_img/40/4049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40250" y="4646613"/>
            <a:ext cx="1858963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10" descr="https://jobfilter.ru/uploaded_files/images/2019/03/13/2014602/FUbkX9qG45KYM5pe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5463" y="3792538"/>
            <a:ext cx="216058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Picture 12" descr="http://promkompr.ru/files/brands/-123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23050" y="4668838"/>
            <a:ext cx="238125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353E44A9-D188-40BA-86A8-049DD6BB8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52088" y="0"/>
            <a:ext cx="1091912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F7DCE-5E92-4E34-BD65-307A9A46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31191"/>
            <a:ext cx="7446590" cy="1953641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18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ФГБОУ ВО  Южно- Уральский государственный аграрный университет</a:t>
            </a:r>
            <a:br>
              <a:rPr lang="ru-RU" sz="18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b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Институт агроэкологии с. Миасское</a:t>
            </a:r>
            <a:br>
              <a:rPr lang="ru-RU" sz="6600" dirty="0"/>
            </a:br>
            <a:endParaRPr lang="ru-RU" dirty="0"/>
          </a:p>
        </p:txBody>
      </p:sp>
      <p:pic>
        <p:nvPicPr>
          <p:cNvPr id="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F198C262-A715-498B-83F1-855C78818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8382" y="131191"/>
            <a:ext cx="941842" cy="9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1">
            <a:extLst>
              <a:ext uri="{FF2B5EF4-FFF2-40B4-BE49-F238E27FC236}">
                <a16:creationId xmlns:a16="http://schemas.microsoft.com/office/drawing/2014/main" id="{E32057A2-6BD6-46DE-8320-ED96ACAC1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7454"/>
            <a:ext cx="8568952" cy="573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7239447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35ED0-05A4-487D-A9C7-165718689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88640"/>
            <a:ext cx="7290054" cy="1224136"/>
          </a:xfrm>
        </p:spPr>
        <p:txBody>
          <a:bodyPr>
            <a:normAutofit/>
          </a:bodyPr>
          <a:lstStyle/>
          <a:p>
            <a:pPr algn="ctr"/>
            <a: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Количество мест </a:t>
            </a:r>
            <a: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</a:t>
            </a:r>
            <a:b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Институте агроэкологии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129812DA-5C6A-4FFE-AEA8-CB8EB6DD1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2422" y="180680"/>
            <a:ext cx="760035" cy="7327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DE71B6-9CEA-4E0D-8C47-B615964C105C}"/>
              </a:ext>
            </a:extLst>
          </p:cNvPr>
          <p:cNvSpPr/>
          <p:nvPr/>
        </p:nvSpPr>
        <p:spPr>
          <a:xfrm>
            <a:off x="1475656" y="5805264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165 бюджетных места</a:t>
            </a: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7B42A24C-3193-4621-BAD9-6B3C403BA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389536"/>
              </p:ext>
            </p:extLst>
          </p:nvPr>
        </p:nvGraphicFramePr>
        <p:xfrm>
          <a:off x="467544" y="1187461"/>
          <a:ext cx="7992888" cy="48637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9538">
                  <a:extLst>
                    <a:ext uri="{9D8B030D-6E8A-4147-A177-3AD203B41FA5}">
                      <a16:colId xmlns:a16="http://schemas.microsoft.com/office/drawing/2014/main" val="150339420"/>
                    </a:ext>
                  </a:extLst>
                </a:gridCol>
                <a:gridCol w="2026675">
                  <a:extLst>
                    <a:ext uri="{9D8B030D-6E8A-4147-A177-3AD203B41FA5}">
                      <a16:colId xmlns:a16="http://schemas.microsoft.com/office/drawing/2014/main" val="407497721"/>
                    </a:ext>
                  </a:extLst>
                </a:gridCol>
                <a:gridCol w="2026675">
                  <a:extLst>
                    <a:ext uri="{9D8B030D-6E8A-4147-A177-3AD203B41FA5}">
                      <a16:colId xmlns:a16="http://schemas.microsoft.com/office/drawing/2014/main" val="918854892"/>
                    </a:ext>
                  </a:extLst>
                </a:gridCol>
              </a:tblGrid>
              <a:tr h="688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   и направления подготовки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 по формам обучения бюджет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775189"/>
                  </a:ext>
                </a:extLst>
              </a:tr>
              <a:tr h="3362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7856748"/>
                  </a:ext>
                </a:extLst>
              </a:tr>
              <a:tr h="336281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110837"/>
                  </a:ext>
                </a:extLst>
              </a:tr>
              <a:tr h="6882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Агрохимия и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агропочвоведение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9762775"/>
                  </a:ext>
                </a:extLst>
              </a:tr>
              <a:tr h="336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Агрономия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7210798"/>
                  </a:ext>
                </a:extLst>
              </a:tr>
              <a:tr h="336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Садоводство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1332786"/>
                  </a:ext>
                </a:extLst>
              </a:tr>
              <a:tr h="1680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производства и переработки сельскохозяйственной продукции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580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412448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D7405A0-81D0-44B4-81AC-FF6ECDBEDCEE}"/>
              </a:ext>
            </a:extLst>
          </p:cNvPr>
          <p:cNvSpPr/>
          <p:nvPr/>
        </p:nvSpPr>
        <p:spPr>
          <a:xfrm>
            <a:off x="1259632" y="260649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Количество мест </a:t>
            </a: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в Институте агроэкологии</a:t>
            </a:r>
            <a:endParaRPr lang="ru-RU" dirty="0"/>
          </a:p>
        </p:txBody>
      </p:sp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2DC0090-D69F-41C1-AD66-3422E4970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74214"/>
            <a:ext cx="760035" cy="73276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id="{DBACB09E-3FC7-4D26-9BA8-3BE0A92EFF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7985693"/>
              </p:ext>
            </p:extLst>
          </p:nvPr>
        </p:nvGraphicFramePr>
        <p:xfrm>
          <a:off x="251520" y="958940"/>
          <a:ext cx="871297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5076">
                  <a:extLst>
                    <a:ext uri="{9D8B030D-6E8A-4147-A177-3AD203B41FA5}">
                      <a16:colId xmlns:a16="http://schemas.microsoft.com/office/drawing/2014/main" val="2717102325"/>
                    </a:ext>
                  </a:extLst>
                </a:gridCol>
                <a:gridCol w="1747382">
                  <a:extLst>
                    <a:ext uri="{9D8B030D-6E8A-4147-A177-3AD203B41FA5}">
                      <a16:colId xmlns:a16="http://schemas.microsoft.com/office/drawing/2014/main" val="266245260"/>
                    </a:ext>
                  </a:extLst>
                </a:gridCol>
                <a:gridCol w="1520512">
                  <a:extLst>
                    <a:ext uri="{9D8B030D-6E8A-4147-A177-3AD203B41FA5}">
                      <a16:colId xmlns:a16="http://schemas.microsoft.com/office/drawing/2014/main" val="2940422047"/>
                    </a:ext>
                  </a:extLst>
                </a:gridCol>
              </a:tblGrid>
              <a:tr h="559307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подготовки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600" dirty="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/договор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473609"/>
                  </a:ext>
                </a:extLst>
              </a:tr>
              <a:tr h="3238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98804"/>
                  </a:ext>
                </a:extLst>
              </a:tr>
              <a:tr h="323809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Бакалавриат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891041"/>
                  </a:ext>
                </a:extLst>
              </a:tr>
              <a:tr h="559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35.03.03 Агрохимия</a:t>
                      </a:r>
                      <a:r>
                        <a:rPr lang="ru-RU" sz="1600" b="1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600" b="1" baseline="0" dirty="0" err="1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агропочвоведение</a:t>
                      </a:r>
                      <a:endParaRPr lang="ru-RU" sz="1600" b="1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«Агроэкология»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982738"/>
                  </a:ext>
                </a:extLst>
              </a:tr>
              <a:tr h="3532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35.03.04 Агрономия</a:t>
                      </a:r>
                      <a:endParaRPr lang="ru-RU" sz="1600" b="1" baseline="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  <a:sym typeface="Wingding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064824"/>
                  </a:ext>
                </a:extLst>
              </a:tr>
              <a:tr h="323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«Агробизнес»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045387"/>
                  </a:ext>
                </a:extLst>
              </a:tr>
              <a:tr h="323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«Селекция и семеноводство сельскохозяйственных культур»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556616"/>
                  </a:ext>
                </a:extLst>
              </a:tr>
              <a:tr h="559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35.03.05 Садоводство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«Декоративное садоводство и ландшафтный дизайн»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633993"/>
                  </a:ext>
                </a:extLst>
              </a:tr>
              <a:tr h="10303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35.03.07 Технология производства и переработки сельскохозяйственной продукции</a:t>
                      </a:r>
                    </a:p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«Технология производства, хранения и переработки продукции растениеводства и животноводства»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929576"/>
                  </a:ext>
                </a:extLst>
              </a:tr>
              <a:tr h="32380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84224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A06C3F-6571-468C-A5D3-4B8482245077}"/>
              </a:ext>
            </a:extLst>
          </p:cNvPr>
          <p:cNvSpPr/>
          <p:nvPr/>
        </p:nvSpPr>
        <p:spPr>
          <a:xfrm>
            <a:off x="3131840" y="6021288"/>
            <a:ext cx="2663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165 бюджетных места</a:t>
            </a:r>
          </a:p>
        </p:txBody>
      </p:sp>
    </p:spTree>
    <p:extLst>
      <p:ext uri="{BB962C8B-B14F-4D97-AF65-F5344CB8AC3E}">
        <p14:creationId xmlns:p14="http://schemas.microsoft.com/office/powerpoint/2010/main" val="132141670"/>
      </p:ext>
    </p:extLst>
  </p:cSld>
  <p:clrMapOvr>
    <a:masterClrMapping/>
  </p:clrMapOvr>
  <p:transition spd="slow">
    <p:whee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571472" y="1"/>
            <a:ext cx="7977187" cy="714355"/>
          </a:xfrm>
          <a:extLst/>
        </p:spPr>
        <p:txBody>
          <a:bodyPr lIns="90000" tIns="46800" rIns="90000" bIns="46800">
            <a:normAutofit/>
          </a:bodyPr>
          <a:lstStyle/>
          <a:p>
            <a:pPr marL="54864" algn="ctr" eaLnBrk="1" fontAlgn="auto" hangingPunct="1">
              <a:spcAft>
                <a:spcPts val="0"/>
              </a:spcAft>
              <a:buClr>
                <a:srgbClr val="FFFFFF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b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Вступительные испытания</a:t>
            </a:r>
            <a:endParaRPr lang="en-GB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316156"/>
              </p:ext>
            </p:extLst>
          </p:nvPr>
        </p:nvGraphicFramePr>
        <p:xfrm>
          <a:off x="428625" y="1071563"/>
          <a:ext cx="85725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6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4643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Специальность  и направления</a:t>
                      </a:r>
                    </a:p>
                  </a:txBody>
                  <a:tcPr marL="91439" marR="91439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ЕГЭ для выпускников школ.</a:t>
                      </a:r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Вступительные испытания по материалам Университета </a:t>
                      </a:r>
                      <a:r>
                        <a:rPr lang="ru-RU" sz="1800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 абитуриентов , </a:t>
                      </a:r>
                      <a:r>
                        <a:rPr lang="ru-RU" sz="18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имеющих профессиональное образование  </a:t>
                      </a:r>
                      <a:r>
                        <a:rPr lang="ru-RU" sz="1800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предметам</a:t>
                      </a:r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074">
                <a:tc>
                  <a:txBody>
                    <a:bodyPr/>
                    <a:lstStyle/>
                    <a:p>
                      <a:endParaRPr lang="ru-RU" sz="1800" baseline="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baseline="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Агрохимия</a:t>
                      </a:r>
                      <a:r>
                        <a:rPr lang="ru-RU" sz="1800" baseline="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800" baseline="0" dirty="0" err="1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агропочвоведение</a:t>
                      </a:r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Агрономия</a:t>
                      </a:r>
                      <a:endParaRPr lang="ru-RU" sz="1800" baseline="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  <a:sym typeface="Wingdings"/>
                      </a:endParaRPr>
                    </a:p>
                    <a:p>
                      <a:pPr algn="l"/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lang="ru-RU" sz="18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Садоводство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Технология производства и переработки сельскохозяйственной продукции</a:t>
                      </a:r>
                    </a:p>
                    <a:p>
                      <a:endParaRPr lang="ru-RU" sz="1800" baseline="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algn="ctr"/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(профильная)/химия</a:t>
                      </a:r>
                    </a:p>
                    <a:p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24478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BA800678-8935-4EE2-B676-C5AA0355E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392" y="0"/>
            <a:ext cx="1043608" cy="1006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H:\IMG_7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13" y="3716338"/>
            <a:ext cx="44418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90563"/>
            <a:ext cx="437832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4" descr="H:\IMG_72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8363" y="682625"/>
            <a:ext cx="4332287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5" descr="H:\IMG_73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7725" y="3740150"/>
            <a:ext cx="4373563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TextBox 1"/>
          <p:cNvSpPr txBox="1">
            <a:spLocks noChangeArrowheads="1"/>
          </p:cNvSpPr>
          <p:nvPr/>
        </p:nvSpPr>
        <p:spPr bwMode="auto">
          <a:xfrm>
            <a:off x="2124075" y="104775"/>
            <a:ext cx="487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Учебные лаборатории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0D487AD5-447E-45EF-AAD8-E05DC7A11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0"/>
            <a:ext cx="1043608" cy="1006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P10202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908050"/>
            <a:ext cx="40671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0" name="Picture 4" descr="P10202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4071938"/>
            <a:ext cx="3725863" cy="279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Рисунок 4" descr="Биб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908050"/>
            <a:ext cx="40671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2" name="TextBox 4"/>
          <p:cNvSpPr txBox="1">
            <a:spLocks noChangeArrowheads="1"/>
          </p:cNvSpPr>
          <p:nvPr/>
        </p:nvSpPr>
        <p:spPr bwMode="auto">
          <a:xfrm>
            <a:off x="3132138" y="44450"/>
            <a:ext cx="2098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Библиотека</a:t>
            </a:r>
          </a:p>
        </p:txBody>
      </p:sp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192C75C-898C-46CF-BAA5-6A54DBDCD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0"/>
            <a:ext cx="1043608" cy="1006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4" descr="P10202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400" y="736600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4" name="Picture 4" descr="DSCN21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7" y="766762"/>
            <a:ext cx="3997325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4" descr="DSCN00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648075"/>
            <a:ext cx="4140200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DSCN21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714750"/>
            <a:ext cx="39719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TextBox 5"/>
          <p:cNvSpPr txBox="1">
            <a:spLocks noChangeArrowheads="1"/>
          </p:cNvSpPr>
          <p:nvPr/>
        </p:nvSpPr>
        <p:spPr bwMode="auto">
          <a:xfrm>
            <a:off x="2124075" y="104775"/>
            <a:ext cx="4305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Почвенный музей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682BCD8-19F6-4984-9705-0B71B3840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0"/>
            <a:ext cx="1115616" cy="10755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user\Рабочий стол\IMG_77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2143125"/>
            <a:ext cx="81438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4282" y="142853"/>
            <a:ext cx="7786742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ФГБОУ ВО  Южно - Уральский государственный аграрный университет</a:t>
            </a:r>
          </a:p>
          <a:p>
            <a:pPr algn="ctr">
              <a:defRPr/>
            </a:pPr>
            <a:endParaRPr lang="ru-RU" sz="3200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24478C"/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Институт ветеринарной медицины</a:t>
            </a:r>
          </a:p>
          <a:p>
            <a:pPr algn="ctr">
              <a:defRPr/>
            </a:pP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 Троицк</a:t>
            </a:r>
            <a:endParaRPr lang="ru-RU" sz="3200" dirty="0"/>
          </a:p>
        </p:txBody>
      </p:sp>
      <p:pic>
        <p:nvPicPr>
          <p:cNvPr id="19459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0"/>
            <a:ext cx="13573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0"/>
            <a:ext cx="1357312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G:\uwK7FTHXwqI.jpg"/>
          <p:cNvPicPr>
            <a:picLocks noChangeAspect="1" noChangeArrowheads="1"/>
          </p:cNvPicPr>
          <p:nvPr/>
        </p:nvPicPr>
        <p:blipFill>
          <a:blip r:embed="rId2" cstate="print"/>
          <a:srcRect t="7576" b="23485"/>
          <a:stretch>
            <a:fillRect/>
          </a:stretch>
        </p:blipFill>
        <p:spPr bwMode="auto">
          <a:xfrm>
            <a:off x="284656" y="755482"/>
            <a:ext cx="5472608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3" descr="G:\LTHK_7hEJBM.jpg"/>
          <p:cNvPicPr>
            <a:picLocks noChangeAspect="1" noChangeArrowheads="1"/>
          </p:cNvPicPr>
          <p:nvPr/>
        </p:nvPicPr>
        <p:blipFill>
          <a:blip r:embed="rId3" cstate="print"/>
          <a:srcRect l="13045" r="18304" b="6863"/>
          <a:stretch>
            <a:fillRect/>
          </a:stretch>
        </p:blipFill>
        <p:spPr bwMode="auto">
          <a:xfrm>
            <a:off x="251520" y="3573463"/>
            <a:ext cx="2105918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9" name="Picture 4" descr="G:\ZBqSxyd4KYo.jpg"/>
          <p:cNvPicPr>
            <a:picLocks noChangeAspect="1" noChangeArrowheads="1"/>
          </p:cNvPicPr>
          <p:nvPr/>
        </p:nvPicPr>
        <p:blipFill>
          <a:blip r:embed="rId4" cstate="print"/>
          <a:srcRect t="11957" r="9415"/>
          <a:stretch>
            <a:fillRect/>
          </a:stretch>
        </p:blipFill>
        <p:spPr bwMode="auto">
          <a:xfrm>
            <a:off x="6156176" y="755482"/>
            <a:ext cx="2357438" cy="274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5" descr="G:\аэ-4\IMG_20140522_125501.jpg"/>
          <p:cNvPicPr>
            <a:picLocks noChangeAspect="1" noChangeArrowheads="1"/>
          </p:cNvPicPr>
          <p:nvPr/>
        </p:nvPicPr>
        <p:blipFill>
          <a:blip r:embed="rId5" cstate="print"/>
          <a:srcRect r="14063" b="4166"/>
          <a:stretch>
            <a:fillRect/>
          </a:stretch>
        </p:blipFill>
        <p:spPr bwMode="auto">
          <a:xfrm>
            <a:off x="2555776" y="3548275"/>
            <a:ext cx="3411636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1" name="TextBox 5"/>
          <p:cNvSpPr txBox="1">
            <a:spLocks noChangeArrowheads="1"/>
          </p:cNvSpPr>
          <p:nvPr/>
        </p:nvSpPr>
        <p:spPr bwMode="auto">
          <a:xfrm>
            <a:off x="2124075" y="104775"/>
            <a:ext cx="4857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8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Производственная практика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A633DFC-9A21-40D3-9164-906BA33B7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00392" y="0"/>
            <a:ext cx="1043608" cy="100616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62674F-2ED8-4C1C-818E-0C7DF95A2541}"/>
              </a:ext>
            </a:extLst>
          </p:cNvPr>
          <p:cNvSpPr/>
          <p:nvPr/>
        </p:nvSpPr>
        <p:spPr>
          <a:xfrm>
            <a:off x="5967412" y="3466533"/>
            <a:ext cx="30677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Практика проводится  в агрокомплексах Чурилово, Сады России, Агрофирма Ильинка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940152" y="3933056"/>
            <a:ext cx="2857500" cy="8617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875" y="428625"/>
            <a:ext cx="3857625" cy="4924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ФГБОУ ВО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Южно-Уральский государственный аграрный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24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algn="ctr"/>
            <a:r>
              <a:rPr lang="ru-RU" sz="3600" b="1" spc="-100" dirty="0">
                <a:ln w="3200">
                  <a:solidFill>
                    <a:srgbClr val="D4D4D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среднее профессиональное образование</a:t>
            </a:r>
            <a:endParaRPr lang="ru-RU" sz="3600" dirty="0">
              <a:solidFill>
                <a:prstClr val="black"/>
              </a:solidFill>
            </a:endParaRPr>
          </a:p>
          <a:p>
            <a:pPr algn="ctr"/>
            <a:r>
              <a:rPr lang="ru-RU" sz="3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г. Троицк</a:t>
            </a:r>
            <a:endParaRPr lang="ru-RU" sz="3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2447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1443" name="Picture 6" descr="Троицкий аграрный технику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0926" y="3340944"/>
            <a:ext cx="4933950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2" descr="C:\Documents and Settings\user\Рабочий стол\IMG_7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3479" y="208706"/>
            <a:ext cx="4940300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C1C8B0DF-F8D0-4D98-B2A8-19B73CBD2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30285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Click="0" advTm="10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35" name="Прямоугольник 5"/>
          <p:cNvSpPr>
            <a:spLocks noChangeArrowheads="1"/>
          </p:cNvSpPr>
          <p:nvPr/>
        </p:nvSpPr>
        <p:spPr bwMode="auto">
          <a:xfrm>
            <a:off x="2771800" y="6036979"/>
            <a:ext cx="44999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475 бюджетных мест</a:t>
            </a:r>
          </a:p>
        </p:txBody>
      </p:sp>
      <p:sp>
        <p:nvSpPr>
          <p:cNvPr id="63536" name="Rectangle 51"/>
          <p:cNvSpPr>
            <a:spLocks noChangeArrowheads="1"/>
          </p:cNvSpPr>
          <p:nvPr/>
        </p:nvSpPr>
        <p:spPr bwMode="auto">
          <a:xfrm>
            <a:off x="251520" y="-9542"/>
            <a:ext cx="82089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Количество мест </a:t>
            </a:r>
            <a:r>
              <a:rPr lang="ru-RU" b="1" dirty="0">
                <a:solidFill>
                  <a:srgbClr val="002060"/>
                </a:solidFill>
              </a:rPr>
              <a:t>на 2022-2023 учебный год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по программам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среднего профессионального образования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A0EA660-D479-4F2B-8912-04F88D8F6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646388"/>
              </p:ext>
            </p:extLst>
          </p:nvPr>
        </p:nvGraphicFramePr>
        <p:xfrm>
          <a:off x="251521" y="908720"/>
          <a:ext cx="8784976" cy="4972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1876">
                  <a:extLst>
                    <a:ext uri="{9D8B030D-6E8A-4147-A177-3AD203B41FA5}">
                      <a16:colId xmlns:a16="http://schemas.microsoft.com/office/drawing/2014/main" val="762694958"/>
                    </a:ext>
                  </a:extLst>
                </a:gridCol>
                <a:gridCol w="2297529">
                  <a:extLst>
                    <a:ext uri="{9D8B030D-6E8A-4147-A177-3AD203B41FA5}">
                      <a16:colId xmlns:a16="http://schemas.microsoft.com/office/drawing/2014/main" val="1638017358"/>
                    </a:ext>
                  </a:extLst>
                </a:gridCol>
                <a:gridCol w="1645571">
                  <a:extLst>
                    <a:ext uri="{9D8B030D-6E8A-4147-A177-3AD203B41FA5}">
                      <a16:colId xmlns:a16="http://schemas.microsoft.com/office/drawing/2014/main" val="3079573776"/>
                    </a:ext>
                  </a:extLst>
                </a:gridCol>
              </a:tblGrid>
              <a:tr h="99125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DDE9E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287337"/>
                  </a:ext>
                </a:extLst>
              </a:tr>
              <a:tr h="30943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Очная форма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Заочная форма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684830"/>
                  </a:ext>
                </a:extLst>
              </a:tr>
              <a:tr h="396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35.02.05 Агрономия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153089"/>
                  </a:ext>
                </a:extLst>
              </a:tr>
              <a:tr h="402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36.02.01 Ветеринария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295715"/>
                  </a:ext>
                </a:extLst>
              </a:tr>
              <a:tr h="435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19.02.07 Технология молока и молочных продуктов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394571"/>
                  </a:ext>
                </a:extLst>
              </a:tr>
              <a:tr h="402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19.02.08 Технология мяса и мясных продуктов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096687"/>
                  </a:ext>
                </a:extLst>
              </a:tr>
              <a:tr h="402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36.02.02 Зоотехния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882812"/>
                  </a:ext>
                </a:extLst>
              </a:tr>
              <a:tr h="534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35.02.08 Электрификация и автоматизация сельского хозяйства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936048"/>
                  </a:ext>
                </a:extLst>
              </a:tr>
              <a:tr h="1335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38.02. 01 Экономика и бухгалтерский учет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2498916"/>
                  </a:ext>
                </a:extLst>
              </a:tr>
              <a:tr h="693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38.02.05 Товароведение и экспертиза  качества потребительских товаров</a:t>
                      </a:r>
                    </a:p>
                  </a:txBody>
                  <a:tcPr marL="91443" marR="91443" marT="45722" marB="45722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91443" marR="91443" marT="45722" marB="45722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037080"/>
                  </a:ext>
                </a:extLst>
              </a:tr>
            </a:tbl>
          </a:graphicData>
        </a:graphic>
      </p:graphicFrame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14FD2C13-DA52-4663-943E-BACEBDE99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2874" y="30285"/>
            <a:ext cx="911125" cy="878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6166147"/>
      </p:ext>
    </p:extLst>
  </p:cSld>
  <p:clrMapOvr>
    <a:masterClrMapping/>
  </p:clrMapOvr>
  <p:transition spd="slow" advTm="8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4"/>
          <p:cNvSpPr>
            <a:spLocks noChangeArrowheads="1"/>
          </p:cNvSpPr>
          <p:nvPr/>
        </p:nvSpPr>
        <p:spPr bwMode="auto">
          <a:xfrm>
            <a:off x="684213" y="1700213"/>
            <a:ext cx="77755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24478C"/>
                </a:solidFill>
              </a:rPr>
              <a:t> </a:t>
            </a:r>
            <a:r>
              <a:rPr lang="ru-RU" altLang="ru-RU" sz="32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Условия поступления:</a:t>
            </a:r>
          </a:p>
          <a:p>
            <a:endParaRPr lang="ru-RU" altLang="ru-RU" sz="3200" b="1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3200" b="1" dirty="0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32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-конкурс аттестатов об образовании</a:t>
            </a:r>
            <a:endParaRPr lang="ru-RU" alt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EF063B44-63B8-4075-A7B8-1E4DDC21B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9972" y="18864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6" name="Заголовок 1"/>
          <p:cNvSpPr>
            <a:spLocks noGrp="1"/>
          </p:cNvSpPr>
          <p:nvPr>
            <p:ph type="title"/>
          </p:nvPr>
        </p:nvSpPr>
        <p:spPr>
          <a:xfrm>
            <a:off x="241176" y="476672"/>
            <a:ext cx="7643192" cy="914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Среднее профессиональное образование</a:t>
            </a:r>
            <a:endParaRPr lang="ru-RU" sz="2400" dirty="0"/>
          </a:p>
        </p:txBody>
      </p:sp>
      <p:sp>
        <p:nvSpPr>
          <p:cNvPr id="1048687" name="Прямоугольник 2"/>
          <p:cNvSpPr/>
          <p:nvPr/>
        </p:nvSpPr>
        <p:spPr>
          <a:xfrm>
            <a:off x="611560" y="2060849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непрерывного многоступенчатого образования «СПО-ВУЗ»</a:t>
            </a:r>
          </a:p>
          <a:p>
            <a:pPr algn="ctr" eaLnBrk="1" hangingPunct="1"/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могут поступать в высшие учебные заведения по внутренним испытаниям</a:t>
            </a:r>
          </a:p>
        </p:txBody>
      </p:sp>
      <p:pic>
        <p:nvPicPr>
          <p:cNvPr id="4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746890"/>
          </a:xfrm>
          <a:extLst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ФГБОУ ВО Южно- Уральский </a:t>
            </a:r>
            <a:b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государственный аграрный университет  предлагает:</a:t>
            </a:r>
            <a:endParaRPr lang="ru-RU" sz="2400" dirty="0"/>
          </a:p>
        </p:txBody>
      </p:sp>
      <p:sp>
        <p:nvSpPr>
          <p:cNvPr id="43011" name="Прямоугольник 3"/>
          <p:cNvSpPr>
            <a:spLocks noChangeArrowheads="1"/>
          </p:cNvSpPr>
          <p:nvPr/>
        </p:nvSpPr>
        <p:spPr bwMode="auto">
          <a:xfrm>
            <a:off x="500063" y="1000125"/>
            <a:ext cx="8358187" cy="43862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409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altLang="ru-RU" b="1" dirty="0">
              <a:solidFill>
                <a:srgbClr val="C0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altLang="ru-RU" b="1" i="1" u="sng" dirty="0">
              <a:solidFill>
                <a:srgbClr val="FF000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Большое количество бюджетных мест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Общежития для иногородних студентов</a:t>
            </a:r>
            <a:endParaRPr lang="ru-RU" altLang="ru-RU" dirty="0">
              <a:solidFill>
                <a:srgbClr val="24478C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Стажировка за рубежом (Франция, Германия, Великобритания, Китай)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Яркая насыщенная студенческая жизнь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Танцевальные, вокальные коллективы,</a:t>
            </a:r>
            <a:r>
              <a:rPr lang="en-US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КВН, творческие объединения</a:t>
            </a:r>
            <a:endParaRPr lang="ru-RU" altLang="ru-RU" dirty="0">
              <a:solidFill>
                <a:srgbClr val="24478C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Оборудованные спортивные залы, занятия в секциях</a:t>
            </a:r>
            <a:endParaRPr lang="ru-RU" altLang="ru-RU" dirty="0">
              <a:solidFill>
                <a:srgbClr val="24478C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Возможность получить престижную высокооплачиваемую профессию</a:t>
            </a:r>
            <a:endParaRPr lang="ru-RU" altLang="ru-RU" dirty="0">
              <a:solidFill>
                <a:srgbClr val="24478C"/>
              </a:solidFill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Специализация по наиболее актуальным направлениям подготовки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ru-RU" altLang="ru-RU" b="1" dirty="0">
                <a:solidFill>
                  <a:srgbClr val="24478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стипендий</a:t>
            </a:r>
          </a:p>
        </p:txBody>
      </p:sp>
      <p:pic>
        <p:nvPicPr>
          <p:cNvPr id="4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FD8C4931-0141-4954-89BA-62BFDB0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6674" y="0"/>
            <a:ext cx="1037326" cy="1000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old.ncfu.ru/uploads/posts/2012-11/1353414273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429001"/>
            <a:ext cx="4357686" cy="3429000"/>
          </a:xfrm>
          <a:prstGeom prst="rect">
            <a:avLst/>
          </a:prstGeom>
          <a:noFill/>
        </p:spPr>
      </p:pic>
      <p:pic>
        <p:nvPicPr>
          <p:cNvPr id="3" name="Picture 6" descr="https://im0-tub-ru.yandex.net/i?id=75e58a9e9f4ed3d9d3d4eef8580dd7aa&amp;n=33&amp;w=229&amp;h=1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4643438" cy="3357562"/>
          </a:xfrm>
          <a:prstGeom prst="rect">
            <a:avLst/>
          </a:prstGeom>
          <a:noFill/>
        </p:spPr>
      </p:pic>
      <p:pic>
        <p:nvPicPr>
          <p:cNvPr id="4" name="Picture 2" descr="Девятиклассница провела в ЮУрГАУ научно-исследовательскую работ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643438" cy="3366423"/>
          </a:xfrm>
          <a:prstGeom prst="rect">
            <a:avLst/>
          </a:prstGeom>
          <a:noFill/>
        </p:spPr>
      </p:pic>
      <p:pic>
        <p:nvPicPr>
          <p:cNvPr id="5" name="Picture 4" descr="Изображен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3" y="0"/>
            <a:ext cx="4286248" cy="3268263"/>
          </a:xfrm>
          <a:prstGeom prst="rect">
            <a:avLst/>
          </a:prstGeom>
          <a:noFill/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49A48F6-4F9D-4361-92D9-D70AEF9C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heel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туденты и аспиранты ЮУрГАУ – победители конкурса «Челябинская область – это мы!»">
            <a:extLst>
              <a:ext uri="{FF2B5EF4-FFF2-40B4-BE49-F238E27FC236}">
                <a16:creationId xmlns:a16="http://schemas.microsoft.com/office/drawing/2014/main" id="{47190DFD-31E5-429B-BBCD-960E0BCC9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6286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24822228"/>
      </p:ext>
    </p:extLst>
  </p:cSld>
  <p:clrMapOvr>
    <a:masterClrMapping/>
  </p:clrMapOvr>
  <p:transition spd="slow">
    <p:wheel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12" y="4352"/>
            <a:ext cx="9131670" cy="540543"/>
          </a:xfrm>
          <a:ln w="6350" cap="rnd"/>
          <a:extLst/>
        </p:spPr>
        <p:txBody>
          <a:bodyPr rtlCol="0">
            <a:noAutofit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Культурно-массовая работа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549275"/>
            <a:ext cx="48577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3" descr="C:\Documents and Settings\Neo\Рабочий стол\все фильмы и  презентации об академии\презентация Института ветмедицины новая на 9 ноября 2015 г\Модус Формат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4513" y="3290888"/>
            <a:ext cx="4686300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14942" y="2428869"/>
            <a:ext cx="378621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Вокальный коллектив </a:t>
            </a:r>
          </a:p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«Модус-формат»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0319" y="4181484"/>
            <a:ext cx="3786214" cy="707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Танцевальный коллектив «Эдельвейс»</a:t>
            </a:r>
            <a:endParaRPr lang="ru-RU" sz="2000" dirty="0"/>
          </a:p>
        </p:txBody>
      </p:sp>
      <p:sp>
        <p:nvSpPr>
          <p:cNvPr id="67590" name="Прямоугольник 6"/>
          <p:cNvSpPr>
            <a:spLocks noChangeArrowheads="1"/>
          </p:cNvSpPr>
          <p:nvPr/>
        </p:nvSpPr>
        <p:spPr bwMode="auto">
          <a:xfrm>
            <a:off x="827088" y="6415088"/>
            <a:ext cx="3302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33</a:t>
            </a:r>
          </a:p>
        </p:txBody>
      </p:sp>
      <p:pic>
        <p:nvPicPr>
          <p:cNvPr id="8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249A48F6-4F9D-4361-92D9-D70AEF9C2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4" descr="C:\Documents and Settings\Neo\Рабочий стол\все фильмы и  презентации об академии\презентация Института ветмедицины новая на 9 ноября 2015 г\Ф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642938"/>
            <a:ext cx="54292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92123" y="220640"/>
            <a:ext cx="4786346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«День Святого Валентина»   в   </a:t>
            </a:r>
            <a:r>
              <a:rPr lang="ru-RU" sz="2000" b="1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ФОКе</a:t>
            </a:r>
            <a:endParaRPr lang="ru-RU" sz="2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86446" y="2928934"/>
            <a:ext cx="321471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«Конкурс красоты» </a:t>
            </a:r>
            <a:endParaRPr lang="ru-RU" sz="2000" dirty="0"/>
          </a:p>
        </p:txBody>
      </p:sp>
      <p:pic>
        <p:nvPicPr>
          <p:cNvPr id="68612" name="Picture 2" descr="C:\Documents and Settings\Neo\Рабочий стол\все фильмы и  презентации об академии\презентация Института ветмедицины новая на 9 ноября 2015 г\Крас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3786188"/>
            <a:ext cx="5786438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Прямоугольник 6"/>
          <p:cNvSpPr>
            <a:spLocks noChangeArrowheads="1"/>
          </p:cNvSpPr>
          <p:nvPr/>
        </p:nvSpPr>
        <p:spPr bwMode="auto">
          <a:xfrm>
            <a:off x="738188" y="6326188"/>
            <a:ext cx="33020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34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0314FEF3-09C7-47AB-880E-C0B0057A1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35719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7E1B0-4AD5-491E-A278-31F5C038D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8064896" cy="14401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</a:t>
            </a:r>
            <a:b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</a:t>
            </a:r>
            <a:b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Институте ветеринарной медицины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98EE20E-7AFE-453A-BCED-4D5D28591C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650289"/>
              </p:ext>
            </p:extLst>
          </p:nvPr>
        </p:nvGraphicFramePr>
        <p:xfrm>
          <a:off x="539552" y="864879"/>
          <a:ext cx="8433319" cy="54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2855">
                  <a:extLst>
                    <a:ext uri="{9D8B030D-6E8A-4147-A177-3AD203B41FA5}">
                      <a16:colId xmlns:a16="http://schemas.microsoft.com/office/drawing/2014/main" val="2717102325"/>
                    </a:ext>
                  </a:extLst>
                </a:gridCol>
                <a:gridCol w="1668549">
                  <a:extLst>
                    <a:ext uri="{9D8B030D-6E8A-4147-A177-3AD203B41FA5}">
                      <a16:colId xmlns:a16="http://schemas.microsoft.com/office/drawing/2014/main" val="266245260"/>
                    </a:ext>
                  </a:extLst>
                </a:gridCol>
                <a:gridCol w="1451915">
                  <a:extLst>
                    <a:ext uri="{9D8B030D-6E8A-4147-A177-3AD203B41FA5}">
                      <a16:colId xmlns:a16="http://schemas.microsoft.com/office/drawing/2014/main" val="2940422047"/>
                    </a:ext>
                  </a:extLst>
                </a:gridCol>
              </a:tblGrid>
              <a:tr h="59110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т/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473609"/>
                  </a:ext>
                </a:extLst>
              </a:tr>
              <a:tr h="34222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98804"/>
                  </a:ext>
                </a:extLst>
              </a:tr>
              <a:tr h="34222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Специалитет 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24478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891041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458931"/>
                  </a:ext>
                </a:extLst>
              </a:tr>
              <a:tr h="342221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Бакалавриат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53422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Ветеринарно-санитарная экспертиза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982738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Зоотехния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064824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 производства и переработки с/х продукции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045387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556616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Биотехнология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/10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633993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и природопользование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/15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929576"/>
                  </a:ext>
                </a:extLst>
              </a:tr>
              <a:tr h="34222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Магистратура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842241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Экология и природопользование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  <a:endParaRPr lang="ru-RU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43194"/>
                  </a:ext>
                </a:extLst>
              </a:tr>
              <a:tr h="3422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Ветеринарно-санитарная экспертиза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405324"/>
                  </a:ext>
                </a:extLst>
              </a:tr>
              <a:tr h="3942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Зоотехния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965256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45611A0-9F8E-46C4-873D-D2CAF0034999}"/>
              </a:ext>
            </a:extLst>
          </p:cNvPr>
          <p:cNvSpPr txBox="1">
            <a:spLocks/>
          </p:cNvSpPr>
          <p:nvPr/>
        </p:nvSpPr>
        <p:spPr bwMode="auto">
          <a:xfrm rot="10800000" flipV="1">
            <a:off x="278160" y="6165304"/>
            <a:ext cx="850532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467 бюджетных места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D506AC32-5CE7-4694-86D6-C467CEEF5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1"/>
            <a:ext cx="1043608" cy="820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72650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Прямоугольник 5"/>
          <p:cNvSpPr>
            <a:spLocks noChangeArrowheads="1"/>
          </p:cNvSpPr>
          <p:nvPr/>
        </p:nvSpPr>
        <p:spPr bwMode="auto">
          <a:xfrm>
            <a:off x="2051050" y="115888"/>
            <a:ext cx="42148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Движение КВН  </a:t>
            </a:r>
            <a:endParaRPr lang="ru-RU" altLang="ru-RU" sz="2400" b="1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400"/>
          </a:p>
        </p:txBody>
      </p:sp>
      <p:pic>
        <p:nvPicPr>
          <p:cNvPr id="69634" name="Picture 2" descr="C:\Documents and Settings\Neo\Рабочий стол\все фильмы и  презентации об академии\презентация Института ветмедицины новая на 9 ноября 2015 г\Бешбармак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713"/>
            <a:ext cx="5929313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3" descr="C:\Documents and Settings\Neo\Рабочий стол\все фильмы и  презентации об академии\презентация Института ветмедицины новая на 9 ноября 2015 г\квн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3627438"/>
            <a:ext cx="5076825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Прямоугольник 4"/>
          <p:cNvSpPr>
            <a:spLocks noChangeArrowheads="1"/>
          </p:cNvSpPr>
          <p:nvPr/>
        </p:nvSpPr>
        <p:spPr bwMode="auto">
          <a:xfrm>
            <a:off x="755650" y="6469063"/>
            <a:ext cx="328613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35</a:t>
            </a:r>
          </a:p>
        </p:txBody>
      </p:sp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58AF6CEF-8F41-43B7-A18F-74F7B697B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3" descr="C:\Documents and Settings\Neo\Рабочий стол\все фильмы и  презентации об академии\презентация Института ветмедицины новая на 9 ноября 2015 г\спорт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92150"/>
            <a:ext cx="4930375" cy="345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4" descr="C:\Documents and Settings\Neo\Рабочий стол\все фильмы и  презентации об академии\презентация Института ветмедицины новая на 9 ноября 2015 г\спорт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5122" y="4083960"/>
            <a:ext cx="4354513" cy="27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408090" y="238105"/>
            <a:ext cx="6143668" cy="461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Спортивная студенческая жизнь</a:t>
            </a:r>
            <a:endParaRPr lang="ru-RU" sz="2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79818E5-1768-4F0A-A23E-3CBFC447A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9375" t="14583" r="12500" b="7292"/>
          <a:stretch>
            <a:fillRect/>
          </a:stretch>
        </p:blipFill>
        <p:spPr bwMode="auto">
          <a:xfrm>
            <a:off x="233690" y="4148847"/>
            <a:ext cx="4050277" cy="259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722AC2-FB3C-4131-A380-57E64C0D896C}"/>
              </a:ext>
            </a:extLst>
          </p:cNvPr>
          <p:cNvSpPr/>
          <p:nvPr/>
        </p:nvSpPr>
        <p:spPr>
          <a:xfrm>
            <a:off x="5436096" y="1214439"/>
            <a:ext cx="32403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Работают секции по волейболу, баскетболу, армрестлингу, футболу, вольной борьбе, легкой атлетике и др.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D78A708D-044E-4260-B444-CFE4E1B61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4" descr="P10202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125538"/>
            <a:ext cx="5072063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4" descr="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997200"/>
            <a:ext cx="4857750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TextBox 3"/>
          <p:cNvSpPr txBox="1">
            <a:spLocks noChangeArrowheads="1"/>
          </p:cNvSpPr>
          <p:nvPr/>
        </p:nvSpPr>
        <p:spPr bwMode="auto">
          <a:xfrm>
            <a:off x="2124075" y="104775"/>
            <a:ext cx="5010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28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Тренажерный зал «Монолит»</a:t>
            </a:r>
          </a:p>
        </p:txBody>
      </p:sp>
      <p:pic>
        <p:nvPicPr>
          <p:cNvPr id="5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F68F8FE4-9A01-46C6-B69A-AF410E1D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8922" y="132500"/>
            <a:ext cx="1167424" cy="1125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428628"/>
          </a:xfrm>
          <a:ln w="6350" cap="rnd"/>
          <a:extLst/>
        </p:spPr>
        <p:txBody>
          <a:bodyPr rtlCol="0">
            <a:noAutofit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2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Спортсмены- гордость  нашего  вуза</a:t>
            </a:r>
          </a:p>
        </p:txBody>
      </p:sp>
      <p:pic>
        <p:nvPicPr>
          <p:cNvPr id="73730" name="Picture 3" descr="C:\Documents and Settings\Neo\Рабочий стол\все фильмы и  презентации об академии\презентация Института ветмедицины новая на 9 ноября 2015 г\спорт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0861" y="908720"/>
            <a:ext cx="38576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6" descr="C:\Documents and Settings\Neo\Мои документы\борцы тюмень\соревнование 8.02.13\Тетерук Александр(УГАВМ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7531" y="2373188"/>
            <a:ext cx="2928938" cy="419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7" descr="C:\Documents and Settings\Neo\Рабочий стол\все фильмы и  презентации об академии\презентация Института ветмедицины новая на 9 ноября 2015 г\маша сартако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10" y="846118"/>
            <a:ext cx="330041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F595EDD4-0C85-4B06-B6FE-6CD738D77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1462" y="0"/>
            <a:ext cx="942537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4" descr="C:\Documents and Settings\Neo\Рабочий стол\все фильмы и  презентации об академии\презентация Института ветмедицины новая на 9 ноября 2015 г\массовая заряд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4076700"/>
            <a:ext cx="47720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36653" y="177779"/>
            <a:ext cx="650085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Мы  умеем организовать свой досуг</a:t>
            </a:r>
            <a:endParaRPr lang="ru-RU" sz="2800" dirty="0"/>
          </a:p>
        </p:txBody>
      </p:sp>
      <p:pic>
        <p:nvPicPr>
          <p:cNvPr id="74755" name="Picture 2" descr="C:\Users\User\Desktop\профориентация\Кардиология\8heD9JsJf8g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7950" y="1196975"/>
            <a:ext cx="5214938" cy="3143250"/>
          </a:xfrm>
        </p:spPr>
      </p:pic>
      <p:sp>
        <p:nvSpPr>
          <p:cNvPr id="6" name="Прямоугольник 5"/>
          <p:cNvSpPr/>
          <p:nvPr/>
        </p:nvSpPr>
        <p:spPr>
          <a:xfrm>
            <a:off x="185708" y="742932"/>
            <a:ext cx="5572164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Общественное  движение  волонтеров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3244334"/>
            <a:ext cx="3500461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Физзарядка для всех</a:t>
            </a:r>
            <a:endParaRPr lang="ru-RU" sz="2400" dirty="0"/>
          </a:p>
        </p:txBody>
      </p:sp>
      <p:pic>
        <p:nvPicPr>
          <p:cNvPr id="9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B524DCFF-CBC9-4F0B-9938-AD43AF907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02480" y="0"/>
            <a:ext cx="1241519" cy="119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42942"/>
          </a:xfrm>
          <a:ln w="6350" cap="rnd"/>
          <a:extLst/>
        </p:spPr>
        <p:txBody>
          <a:bodyPr rtlCol="0">
            <a:noAutofit/>
          </a:bodyPr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Строительный, педагогический студенческие отряды</a:t>
            </a:r>
            <a:b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и отряд проводников на ж/д – лучшие в области !</a:t>
            </a:r>
          </a:p>
        </p:txBody>
      </p:sp>
      <p:pic>
        <p:nvPicPr>
          <p:cNvPr id="1100" name="Picture 4" descr="C:\Documents and Settings\Neo\Рабочий стол\все фильмы и  презентации об академии\презентация Института ветмедицины новая на 9 ноября 2015 г\Отряды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928688"/>
            <a:ext cx="521493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97" name="Object 73"/>
          <p:cNvGraphicFramePr>
            <a:graphicFrameLocks noChangeAspect="1"/>
          </p:cNvGraphicFramePr>
          <p:nvPr/>
        </p:nvGraphicFramePr>
        <p:xfrm>
          <a:off x="214313" y="4071938"/>
          <a:ext cx="4000500" cy="278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" name="Рисунок" r:id="rId4" imgW="1904762" imgH="1428571" progId="StaticDib">
                  <p:embed/>
                </p:oleObj>
              </mc:Choice>
              <mc:Fallback>
                <p:oleObj name="Рисунок" r:id="rId4" imgW="1904762" imgH="1428571" progId="StaticDib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4071938"/>
                        <a:ext cx="4000500" cy="2786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8" name="Object 74"/>
          <p:cNvGraphicFramePr>
            <a:graphicFrameLocks noChangeAspect="1"/>
          </p:cNvGraphicFramePr>
          <p:nvPr/>
        </p:nvGraphicFramePr>
        <p:xfrm>
          <a:off x="4429125" y="4000500"/>
          <a:ext cx="4143375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6" name="Рисунок" r:id="rId6" imgW="1904762" imgH="1266667" progId="StaticDib">
                  <p:embed/>
                </p:oleObj>
              </mc:Choice>
              <mc:Fallback>
                <p:oleObj name="Рисунок" r:id="rId6" imgW="1904762" imgH="1266667" progId="StaticDib">
                  <p:embed/>
                  <p:pic>
                    <p:nvPicPr>
                      <p:cNvPr id="0" name="Picture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5" y="4000500"/>
                        <a:ext cx="4143375" cy="2714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5" descr="C:\Фотографии\OLD FOTO\Стройотряд\Долгодеревенское\DSC0138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43570" y="785794"/>
            <a:ext cx="3214678" cy="3214690"/>
          </a:xfrm>
          <a:prstGeom prst="diamond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C7A47FCC-AA34-4690-B294-E2E8982C3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52088" y="0"/>
            <a:ext cx="1091912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800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19792" r="11719" b="11458"/>
          <a:stretch>
            <a:fillRect/>
          </a:stretch>
        </p:blipFill>
        <p:spPr bwMode="auto">
          <a:xfrm>
            <a:off x="250825" y="765175"/>
            <a:ext cx="859472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F0745187-64F5-44B3-BC81-9A433938D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52088" y="0"/>
            <a:ext cx="1091912" cy="1052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62" name="Picture 2"/>
          <p:cNvPicPr>
            <a:picLocks noChangeAspect="1" noChangeArrowheads="1"/>
          </p:cNvPicPr>
          <p:nvPr/>
        </p:nvPicPr>
        <p:blipFill>
          <a:blip r:embed="rId2" cstate="print"/>
          <a:srcRect l="9375" t="14583" r="12500" b="24488"/>
          <a:stretch>
            <a:fillRect/>
          </a:stretch>
        </p:blipFill>
        <p:spPr bwMode="auto">
          <a:xfrm>
            <a:off x="0" y="1571612"/>
            <a:ext cx="9144000" cy="5083192"/>
          </a:xfrm>
          <a:prstGeom prst="rect">
            <a:avLst/>
          </a:prstGeom>
          <a:noFill/>
          <a:ln>
            <a:noFill/>
          </a:ln>
        </p:spPr>
      </p:pic>
      <p:sp>
        <p:nvSpPr>
          <p:cNvPr id="1048710" name="Прямоугольник 2"/>
          <p:cNvSpPr/>
          <p:nvPr/>
        </p:nvSpPr>
        <p:spPr>
          <a:xfrm>
            <a:off x="107504" y="186617"/>
            <a:ext cx="7382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Для студентов университета имеется база отдыха «ЕЛОВОЕ» в санаторно-курортной зоне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Чебаркульского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района</a:t>
            </a:r>
          </a:p>
        </p:txBody>
      </p:sp>
      <p:pic>
        <p:nvPicPr>
          <p:cNvPr id="4" name="Picture 4" descr="C:\Documents and Settings\user\Рабочий стол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Прямоугольник 1"/>
          <p:cNvSpPr>
            <a:spLocks noChangeArrowheads="1"/>
          </p:cNvSpPr>
          <p:nvPr/>
        </p:nvSpPr>
        <p:spPr bwMode="auto">
          <a:xfrm>
            <a:off x="539750" y="1125538"/>
            <a:ext cx="8424863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3600" b="1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3600" b="1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36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Приходите учиться в </a:t>
            </a:r>
          </a:p>
          <a:p>
            <a:pPr algn="ctr"/>
            <a:r>
              <a:rPr lang="ru-RU" altLang="ru-RU" sz="36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Южно-Уральский государственный </a:t>
            </a:r>
          </a:p>
          <a:p>
            <a:pPr algn="ctr"/>
            <a:r>
              <a:rPr lang="ru-RU" altLang="ru-RU" sz="36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аграрный университет!</a:t>
            </a:r>
            <a:endParaRPr lang="ru-RU" altLang="ru-RU" sz="3600"/>
          </a:p>
        </p:txBody>
      </p:sp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44AA9160-0E43-4925-9B1A-29C09AF61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9176" y="188640"/>
            <a:ext cx="1259632" cy="1214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260648"/>
            <a:ext cx="748799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Наши контакты:</a:t>
            </a:r>
            <a:endParaRPr lang="ru-RU" sz="3200" dirty="0"/>
          </a:p>
        </p:txBody>
      </p:sp>
      <p:sp>
        <p:nvSpPr>
          <p:cNvPr id="60418" name="Прямоугольник 3"/>
          <p:cNvSpPr>
            <a:spLocks noChangeArrowheads="1"/>
          </p:cNvSpPr>
          <p:nvPr/>
        </p:nvSpPr>
        <p:spPr bwMode="auto">
          <a:xfrm>
            <a:off x="250825" y="765175"/>
            <a:ext cx="87137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Институт ветеринарной медицины</a:t>
            </a: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457100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b="1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Челябинская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b="1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г. </a:t>
            </a:r>
            <a:r>
              <a:rPr lang="en-GB" sz="2400" b="1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Троицк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en-GB" sz="2400" b="1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GB" sz="2400" b="1" dirty="0" err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Гагарина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13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GB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(35163) 2-58-42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, 2-13-81</a:t>
            </a:r>
            <a:endParaRPr lang="ru-RU" sz="24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ru-RU" sz="2400" b="1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Среднее профессиональное образование</a:t>
            </a:r>
            <a:endParaRPr lang="ru-RU" sz="2400" b="1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14288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              ул.Климова, 2, 8-(35163)</a:t>
            </a:r>
            <a:r>
              <a:rPr lang="en-US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2-25-95, 2-09-06</a:t>
            </a:r>
          </a:p>
        </p:txBody>
      </p:sp>
      <p:sp>
        <p:nvSpPr>
          <p:cNvPr id="81923" name="Прямоугольник 5"/>
          <p:cNvSpPr>
            <a:spLocks noChangeArrowheads="1"/>
          </p:cNvSpPr>
          <p:nvPr/>
        </p:nvSpPr>
        <p:spPr bwMode="auto">
          <a:xfrm>
            <a:off x="395288" y="2701925"/>
            <a:ext cx="84248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Институт агроинженерии </a:t>
            </a: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454080,</a:t>
            </a:r>
            <a:r>
              <a:rPr lang="en-GB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г. </a:t>
            </a:r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Челябинск</a:t>
            </a:r>
            <a:r>
              <a:rPr lang="en-GB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GB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Ленина, 75</a:t>
            </a:r>
            <a:endParaRPr lang="ru-RU" altLang="ru-RU" sz="2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indent="14288" algn="ctr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8-(351)-266-65-19</a:t>
            </a:r>
            <a:endParaRPr lang="en-GB" altLang="ru-RU" sz="2400" b="1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4" name="Прямоугольник 6"/>
          <p:cNvSpPr>
            <a:spLocks noChangeArrowheads="1"/>
          </p:cNvSpPr>
          <p:nvPr/>
        </p:nvSpPr>
        <p:spPr bwMode="auto">
          <a:xfrm>
            <a:off x="755650" y="4270375"/>
            <a:ext cx="79200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Институт агроэкологии</a:t>
            </a:r>
          </a:p>
          <a:p>
            <a:pPr algn="ctr"/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456660, Челябинская область с. Миасское, </a:t>
            </a:r>
          </a:p>
          <a:p>
            <a:pPr algn="ctr"/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ул. Советская, 8</a:t>
            </a:r>
          </a:p>
          <a:p>
            <a:pPr algn="ctr"/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8-(35150)-2-01-33</a:t>
            </a:r>
          </a:p>
          <a:p>
            <a:pPr algn="ctr"/>
            <a:r>
              <a:rPr lang="en-US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vk.com/pkom_sursau</a:t>
            </a:r>
            <a:endParaRPr lang="ru-RU" altLang="ru-RU" sz="2400" b="1">
              <a:solidFill>
                <a:srgbClr val="24478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Сайт: ЮУРГАУ.РФ</a:t>
            </a:r>
            <a:endParaRPr lang="ru-RU" altLang="ru-RU"/>
          </a:p>
        </p:txBody>
      </p:sp>
      <p:pic>
        <p:nvPicPr>
          <p:cNvPr id="81925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4113" y="5084763"/>
            <a:ext cx="1441450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Рисунок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195888"/>
            <a:ext cx="1512887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7E1B0-4AD5-491E-A278-31F5C038D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-747464"/>
            <a:ext cx="7920880" cy="1368152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 </a:t>
            </a:r>
            <a:r>
              <a:rPr lang="ru-RU" sz="1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2022-2023 учебный год в Институте ветеринарной медицины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C98EE20E-7AFE-453A-BCED-4D5D28591C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623069"/>
              </p:ext>
            </p:extLst>
          </p:nvPr>
        </p:nvGraphicFramePr>
        <p:xfrm>
          <a:off x="35496" y="423665"/>
          <a:ext cx="9108504" cy="6478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4345">
                  <a:extLst>
                    <a:ext uri="{9D8B030D-6E8A-4147-A177-3AD203B41FA5}">
                      <a16:colId xmlns:a16="http://schemas.microsoft.com/office/drawing/2014/main" val="2717102325"/>
                    </a:ext>
                  </a:extLst>
                </a:gridCol>
                <a:gridCol w="1343660">
                  <a:extLst>
                    <a:ext uri="{9D8B030D-6E8A-4147-A177-3AD203B41FA5}">
                      <a16:colId xmlns:a16="http://schemas.microsoft.com/office/drawing/2014/main" val="2210368342"/>
                    </a:ext>
                  </a:extLst>
                </a:gridCol>
                <a:gridCol w="1270499">
                  <a:extLst>
                    <a:ext uri="{9D8B030D-6E8A-4147-A177-3AD203B41FA5}">
                      <a16:colId xmlns:a16="http://schemas.microsoft.com/office/drawing/2014/main" val="2604504325"/>
                    </a:ext>
                  </a:extLst>
                </a:gridCol>
              </a:tblGrid>
              <a:tr h="40293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 подготовки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1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мест по формам обучения </a:t>
                      </a:r>
                      <a:r>
                        <a:rPr lang="ru-RU" sz="11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</a:t>
                      </a:r>
                      <a:r>
                        <a:rPr lang="ru-RU" sz="11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ru-RU" sz="1100">
                          <a:solidFill>
                            <a:srgbClr val="EBEC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/договор </a:t>
                      </a:r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EBEC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473609"/>
                  </a:ext>
                </a:extLst>
              </a:tr>
              <a:tr h="24463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заочная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998804"/>
                  </a:ext>
                </a:extLst>
              </a:tr>
              <a:tr h="24463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СПЕЦИАЛИТЕТ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24478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24478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891041"/>
                  </a:ext>
                </a:extLst>
              </a:tr>
              <a:tr h="56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36.05.01  Ветеринария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«Диагностика, лечение и профилактика болезней животных»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«Диагностика, лечение и профилактика непродуктивных животных»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458931"/>
                  </a:ext>
                </a:extLst>
              </a:tr>
              <a:tr h="24463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БАКАЛАВРИАТ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253422"/>
                  </a:ext>
                </a:extLst>
              </a:tr>
              <a:tr h="56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36.03.01 Ветеринарно-санитарная экспертиза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«Производственный ветеринарно-санитарный контроль»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«Государственный  ветеринарный надзор»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982738"/>
                  </a:ext>
                </a:extLst>
              </a:tr>
              <a:tr h="56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36.03.02 Зоотехния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«Технология производства продуктов животноводства и птицеводства»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«Разведение и селекция  сельскохозяйственных животных и птицы»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8064824"/>
                  </a:ext>
                </a:extLst>
              </a:tr>
              <a:tr h="5612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35.03.07 Технология производства и переработки с/х продукции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«Технология производства, хранения и переработки продукции животноводства и растениеводства»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«Биотехнология производства и переработки сельскохозяйственной продукции»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045387"/>
                  </a:ext>
                </a:extLst>
              </a:tr>
              <a:tr h="2446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06.03.01 Биология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«</a:t>
                      </a:r>
                      <a:r>
                        <a:rPr kumimoji="0" lang="ru-RU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Биоэкология»</a:t>
                      </a: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556616"/>
                  </a:ext>
                </a:extLst>
              </a:tr>
              <a:tr h="2446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19.03.01 Биотехнология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«Пищевая биотехнология»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r>
                        <a:rPr 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633993"/>
                  </a:ext>
                </a:extLst>
              </a:tr>
              <a:tr h="244636">
                <a:tc>
                  <a:txBody>
                    <a:bodyPr/>
                    <a:lstStyle/>
                    <a:p>
                      <a:r>
                        <a:rPr lang="ru-RU" sz="110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05.03.06 Экология и природопользование  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«Экология»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929576"/>
                  </a:ext>
                </a:extLst>
              </a:tr>
              <a:tr h="33681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МАГИСТРАТУРА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842241"/>
                  </a:ext>
                </a:extLst>
              </a:tr>
              <a:tr h="2446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05.04.06 Экология и природопользование 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«Устойчивое развитие. Экологическая безопасность»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43194"/>
                  </a:ext>
                </a:extLst>
              </a:tr>
              <a:tr h="4029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36.04.01 Ветеринарно-санитарная экспертиза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«Организация  ветеринарно-санитарного контроля на объектах Россельхознадзора», « </a:t>
                      </a:r>
                      <a:r>
                        <a:rPr kumimoji="0" lang="ru-RU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Ветеринарно</a:t>
                      </a: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–санитарная  экспертиза сырь и продуктов животного  и растительного происхождения»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405324"/>
                  </a:ext>
                </a:extLst>
              </a:tr>
              <a:tr h="8778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36.04.02 Зоотехния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«Интенсивные технологии животноводства», «Интенсивные технологии птицеводства»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«Разведение, селекция и генетика сельскохозяйственных животных»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«Интенсификация кормления сельскохозяйственных животных и производство кормов»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965256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45611A0-9F8E-46C4-873D-D2CAF0034999}"/>
              </a:ext>
            </a:extLst>
          </p:cNvPr>
          <p:cNvSpPr txBox="1">
            <a:spLocks/>
          </p:cNvSpPr>
          <p:nvPr/>
        </p:nvSpPr>
        <p:spPr bwMode="auto">
          <a:xfrm>
            <a:off x="234244" y="6773369"/>
            <a:ext cx="8387952" cy="51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>
              <a:defRPr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800" dirty="0"/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467 бюджетных места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D506AC32-5CE7-4694-86D6-C467CEEF5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0524" y="84631"/>
            <a:ext cx="682024" cy="536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078041"/>
      </p:ext>
    </p:extLst>
  </p:cSld>
  <p:clrMapOvr>
    <a:masterClrMapping/>
  </p:clrMapOvr>
  <p:transition spd="slow">
    <p:wheel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2345B3-13B6-473E-8395-96902C2F1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792088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максимальном количестве специальностей и (или) направлений подготовки по которым поступающий вправе одновременно участвовать в конкурсе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FDEBE3-E466-453D-B9E4-B29A69857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484784"/>
            <a:ext cx="8064896" cy="4536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1.Предельное количество организаций высшего образования в которые поступающий вправе одновременно поступать на обучение по программа бакалавриате и специалитета, составляет 5.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Предельное количество специальностей  и (или)  направлений подготовки  по  которым поступающий вправе одновременно участвовать в конкурсе на обучение по программа бакалавриата и специалитета составляет 10.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 каждой из указанных в пункте 1 организаций  по каждой (каждому) из указанных в пункте 2 специальностей и направлений подготовки поступающий может одновременно  поступать на обучение по различным условиям поступления.</a:t>
            </a:r>
          </a:p>
          <a:p>
            <a:pPr mar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501454"/>
      </p:ext>
    </p:extLst>
  </p:cSld>
  <p:clrMapOvr>
    <a:masterClrMapping/>
  </p:clrMapOvr>
  <p:transition spd="slow">
    <p:wheel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15A70B-0B37-45C6-8E5E-BC1DAFB7752F}"/>
              </a:ext>
            </a:extLst>
          </p:cNvPr>
          <p:cNvSpPr/>
          <p:nvPr/>
        </p:nvSpPr>
        <p:spPr>
          <a:xfrm>
            <a:off x="323528" y="332656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C1C1C"/>
                </a:solidFill>
                <a:latin typeface="PT Sans"/>
              </a:rPr>
              <a:t>УВАЖАЕМЫЕ АБИТУРИЕНТЫ!</a:t>
            </a:r>
          </a:p>
          <a:p>
            <a:pPr algn="ctr"/>
            <a:endParaRPr lang="ru-RU" b="1" cap="all" dirty="0">
              <a:solidFill>
                <a:srgbClr val="1C1C1C"/>
              </a:solidFill>
              <a:latin typeface="PT Sans"/>
            </a:endParaRPr>
          </a:p>
          <a:p>
            <a:r>
              <a:rPr lang="ru-RU" dirty="0">
                <a:solidFill>
                  <a:srgbClr val="444444"/>
                </a:solidFill>
                <a:latin typeface="PT Sans"/>
              </a:rPr>
              <a:t>Обращаем Ваше внимание на минимальные баллы ЕГЭ и вступительных испытаний для поступления в ФГБОУ ВО Южно-Уральский ГАУ в 2022-2023 году.</a:t>
            </a:r>
            <a:br>
              <a:rPr lang="ru-RU" dirty="0"/>
            </a:br>
            <a:br>
              <a:rPr lang="ru-RU" dirty="0"/>
            </a:br>
            <a:r>
              <a:rPr lang="ru-RU" dirty="0">
                <a:solidFill>
                  <a:srgbClr val="444444"/>
                </a:solidFill>
                <a:latin typeface="PT Sans"/>
              </a:rPr>
              <a:t>Согласно приказа Министерства сельского хозяйства РФ установлены следующие минимальные баллы ЕГЭ:</a:t>
            </a:r>
          </a:p>
          <a:p>
            <a:r>
              <a:rPr lang="ru-RU" dirty="0">
                <a:solidFill>
                  <a:srgbClr val="444444"/>
                </a:solidFill>
                <a:latin typeface="PT Sans"/>
              </a:rPr>
              <a:t>Математика – 27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Русский язык - 36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Физика - 36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Биология -36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Обществознание - 42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Химия - 36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PT Sans"/>
              </a:rPr>
              <a:t>Информатика и ИКТ - 40</a:t>
            </a:r>
            <a:endParaRPr lang="ru-RU" b="0" i="0" dirty="0">
              <a:solidFill>
                <a:srgbClr val="444444"/>
              </a:solidFill>
              <a:effectLst/>
              <a:latin typeface="PT Sans"/>
            </a:endParaRPr>
          </a:p>
        </p:txBody>
      </p:sp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A9CC5179-3BBF-40C4-9D4B-7C9D413B9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02624" y="0"/>
            <a:ext cx="1259632" cy="12144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40DDA2-A688-459B-B4C9-54FF8DBBBB0F}"/>
              </a:ext>
            </a:extLst>
          </p:cNvPr>
          <p:cNvSpPr/>
          <p:nvPr/>
        </p:nvSpPr>
        <p:spPr>
          <a:xfrm rot="10800000" flipV="1">
            <a:off x="323528" y="5543905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444444"/>
                </a:solidFill>
                <a:latin typeface="PT Sans"/>
              </a:rPr>
              <a:t>Для поступающих по внутренним вступительным испытания Университета минимальные баллы приравниваются к минимальным баллам ЕГЭ.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084827"/>
      </p:ext>
    </p:extLst>
  </p:cSld>
  <p:clrMapOvr>
    <a:masterClrMapping/>
  </p:clrMapOvr>
  <p:transition spd="slow">
    <p:wheel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A9CC5179-3BBF-40C4-9D4B-7C9D413B9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0"/>
            <a:ext cx="917848" cy="88491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473823"/>
              </p:ext>
            </p:extLst>
          </p:nvPr>
        </p:nvGraphicFramePr>
        <p:xfrm>
          <a:off x="323528" y="260649"/>
          <a:ext cx="8489964" cy="325721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76064">
                  <a:extLst>
                    <a:ext uri="{9D8B030D-6E8A-4147-A177-3AD203B41FA5}">
                      <a16:colId xmlns:a16="http://schemas.microsoft.com/office/drawing/2014/main" val="2428466654"/>
                    </a:ext>
                  </a:extLst>
                </a:gridCol>
                <a:gridCol w="4680519">
                  <a:extLst>
                    <a:ext uri="{9D8B030D-6E8A-4147-A177-3AD203B41FA5}">
                      <a16:colId xmlns:a16="http://schemas.microsoft.com/office/drawing/2014/main" val="966108777"/>
                    </a:ext>
                  </a:extLst>
                </a:gridCol>
                <a:gridCol w="1924747">
                  <a:extLst>
                    <a:ext uri="{9D8B030D-6E8A-4147-A177-3AD203B41FA5}">
                      <a16:colId xmlns:a16="http://schemas.microsoft.com/office/drawing/2014/main" val="403505363"/>
                    </a:ext>
                  </a:extLst>
                </a:gridCol>
                <a:gridCol w="1308634">
                  <a:extLst>
                    <a:ext uri="{9D8B030D-6E8A-4147-A177-3AD203B41FA5}">
                      <a16:colId xmlns:a16="http://schemas.microsoft.com/office/drawing/2014/main" val="122245554"/>
                    </a:ext>
                  </a:extLst>
                </a:gridCol>
              </a:tblGrid>
              <a:tr h="508870">
                <a:tc>
                  <a:txBody>
                    <a:bodyPr/>
                    <a:lstStyle/>
                    <a:p>
                      <a:pPr marL="96520" marR="94615" indent="34925">
                        <a:lnSpc>
                          <a:spcPts val="159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8440" algn="ctr">
                        <a:spcBef>
                          <a:spcPts val="765"/>
                        </a:spcBef>
                        <a:spcAft>
                          <a:spcPts val="0"/>
                        </a:spcAft>
                      </a:pPr>
                      <a:r>
                        <a:rPr lang="en-US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43510" marR="145415" indent="671830" algn="l">
                        <a:lnSpc>
                          <a:spcPts val="159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3530" marR="119380" indent="-186055" algn="ctr">
                        <a:spcAft>
                          <a:spcPts val="0"/>
                        </a:spcAft>
                      </a:pPr>
                      <a:r>
                        <a:rPr lang="en-US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lang="en-US" sz="1200" spc="12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049308"/>
                  </a:ext>
                </a:extLst>
              </a:tr>
              <a:tr h="169623">
                <a:tc gridSpan="4">
                  <a:txBody>
                    <a:bodyPr/>
                    <a:lstStyle/>
                    <a:p>
                      <a:pPr marL="127063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Спортивные</a:t>
                      </a: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достижения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31159"/>
                  </a:ext>
                </a:extLst>
              </a:tr>
              <a:tr h="352604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2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55270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статуса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чемпиона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</a:t>
                      </a:r>
                      <a:r>
                        <a:rPr lang="ru-RU" sz="1200" spc="16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призёра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Олимпийских,</a:t>
                      </a:r>
                      <a:r>
                        <a:rPr lang="ru-RU" sz="1200" spc="13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Паралимпийских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12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Сурдлимпийских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96850"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461605"/>
                  </a:ext>
                </a:extLst>
              </a:tr>
              <a:tr h="712418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200" spc="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17805"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статуса чемпиона мира, чемпиона Европы, победителя первенства мира, первенства Европы по видам спорта, не включенным в программы Олимпийских, Паралимпийских и Сурдлимпийских игр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96850"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574547"/>
                  </a:ext>
                </a:extLst>
              </a:tr>
              <a:tr h="712418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2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76225" algn="just"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золотого, серебряного или бронзового</a:t>
                      </a:r>
                      <a:r>
                        <a:rPr lang="ru-RU" sz="12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знака</a:t>
                      </a:r>
                      <a:r>
                        <a:rPr lang="ru-RU" sz="1200" spc="14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отличия Всероссийского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физкультурно- спортивного</a:t>
                      </a:r>
                      <a:r>
                        <a:rPr lang="ru-RU" sz="1200" spc="10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комплекса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«Готов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20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труду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1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обороне» (ГТО) и удостоверения к нему установленного образца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89560" algn="ctr"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5597115"/>
                  </a:ext>
                </a:extLst>
              </a:tr>
              <a:tr h="712418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76225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 статуса чемпиона или победителя спортивных соревнований всероссийского, областного, городского или районного уровня, а также спортивных соревнований проводимых Университетом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8956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Новое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417546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6C5E484-4AE0-4719-AB80-140C95332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347408"/>
              </p:ext>
            </p:extLst>
          </p:nvPr>
        </p:nvGraphicFramePr>
        <p:xfrm>
          <a:off x="323528" y="3645024"/>
          <a:ext cx="8496944" cy="246106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76064">
                  <a:extLst>
                    <a:ext uri="{9D8B030D-6E8A-4147-A177-3AD203B41FA5}">
                      <a16:colId xmlns:a16="http://schemas.microsoft.com/office/drawing/2014/main" val="3084399320"/>
                    </a:ext>
                  </a:extLst>
                </a:gridCol>
                <a:gridCol w="4779120">
                  <a:extLst>
                    <a:ext uri="{9D8B030D-6E8A-4147-A177-3AD203B41FA5}">
                      <a16:colId xmlns:a16="http://schemas.microsoft.com/office/drawing/2014/main" val="3837993150"/>
                    </a:ext>
                  </a:extLst>
                </a:gridCol>
                <a:gridCol w="1943618">
                  <a:extLst>
                    <a:ext uri="{9D8B030D-6E8A-4147-A177-3AD203B41FA5}">
                      <a16:colId xmlns:a16="http://schemas.microsoft.com/office/drawing/2014/main" val="1020432437"/>
                    </a:ext>
                  </a:extLst>
                </a:gridCol>
                <a:gridCol w="1198142">
                  <a:extLst>
                    <a:ext uri="{9D8B030D-6E8A-4147-A177-3AD203B41FA5}">
                      <a16:colId xmlns:a16="http://schemas.microsoft.com/office/drawing/2014/main" val="352890416"/>
                    </a:ext>
                  </a:extLst>
                </a:gridCol>
              </a:tblGrid>
              <a:tr h="231533">
                <a:tc gridSpan="4">
                  <a:txBody>
                    <a:bodyPr/>
                    <a:lstStyle/>
                    <a:p>
                      <a:pPr marL="2722880" marR="464820" indent="-2257425"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Наличие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документов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предыдущем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отличием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58376"/>
                  </a:ext>
                </a:extLst>
              </a:tr>
              <a:tr h="704571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 spc="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26060">
                        <a:spcAft>
                          <a:spcPts val="0"/>
                        </a:spcAft>
                      </a:pP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аттестата</a:t>
                      </a:r>
                      <a:r>
                        <a:rPr lang="ru-RU" sz="120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среднем</a:t>
                      </a:r>
                      <a:r>
                        <a:rPr lang="ru-RU" sz="1200" spc="16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общем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образовании</a:t>
                      </a:r>
                      <a:r>
                        <a:rPr lang="ru-RU" sz="120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spc="12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отличием, </a:t>
                      </a: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аттестата 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200" spc="1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среднем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(полном)</a:t>
                      </a:r>
                      <a:r>
                        <a:rPr lang="ru-RU" sz="1200" spc="-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общем</a:t>
                      </a:r>
                      <a:r>
                        <a:rPr lang="ru-RU" sz="1200" spc="15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образовании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</a:t>
                      </a:r>
                      <a:r>
                        <a:rPr lang="ru-RU" sz="1200" spc="1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награжденных</a:t>
                      </a:r>
                      <a:r>
                        <a:rPr lang="ru-RU" sz="12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золотой или </a:t>
                      </a: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серебряной</a:t>
                      </a:r>
                      <a:r>
                        <a:rPr lang="ru-RU" sz="1200" spc="11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медалью полученный в России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216155"/>
                  </a:ext>
                </a:extLst>
              </a:tr>
              <a:tr h="294014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282575">
                        <a:lnSpc>
                          <a:spcPts val="158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диплома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 с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отличием полученный в России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4312562"/>
                  </a:ext>
                </a:extLst>
              </a:tr>
              <a:tr h="498074">
                <a:tc gridSpan="4">
                  <a:txBody>
                    <a:bodyPr/>
                    <a:lstStyle/>
                    <a:p>
                      <a:pPr marL="1108710" marR="66675" indent="-1044575"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spc="-5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</a:t>
                      </a:r>
                      <a:r>
                        <a:rPr lang="ru-RU" sz="1200" spc="-4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200" spc="-5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чемпионате</a:t>
                      </a:r>
                      <a:r>
                        <a:rPr lang="ru-RU" sz="1200" spc="-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200" spc="-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профессиональному</a:t>
                      </a:r>
                      <a:r>
                        <a:rPr lang="ru-RU" sz="1200" spc="-7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мастерству</a:t>
                      </a:r>
                      <a:r>
                        <a:rPr lang="ru-RU" sz="1200" spc="-6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среди</a:t>
                      </a:r>
                      <a:r>
                        <a:rPr lang="ru-RU" sz="1200" spc="-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инвалидов</a:t>
                      </a:r>
                      <a:r>
                        <a:rPr lang="ru-RU" sz="1200" spc="-5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-5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</a:t>
                      </a:r>
                      <a:r>
                        <a:rPr lang="ru-RU" sz="1200" spc="-6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spc="20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ограниченными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возможностями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здоровья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Абилимпикс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4696770"/>
                  </a:ext>
                </a:extLst>
              </a:tr>
              <a:tr h="705920">
                <a:tc>
                  <a:txBody>
                    <a:bodyPr/>
                    <a:lstStyle/>
                    <a:p>
                      <a:pPr marL="1905" algn="ctr">
                        <a:lnSpc>
                          <a:spcPts val="1570"/>
                        </a:lnSpc>
                        <a:spcAft>
                          <a:spcPts val="0"/>
                        </a:spcAft>
                      </a:pPr>
                      <a:r>
                        <a:rPr lang="en-US" sz="1400" spc="5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27000"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</a:t>
                      </a:r>
                      <a:r>
                        <a:rPr lang="ru-RU" sz="1200" spc="-2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поступающих</a:t>
                      </a:r>
                      <a:r>
                        <a:rPr lang="ru-RU" sz="1200" spc="10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статуса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победителя</a:t>
                      </a:r>
                      <a:r>
                        <a:rPr lang="ru-RU" sz="1200" spc="1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чемпионата</a:t>
                      </a: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200" spc="13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рофессиональному</a:t>
                      </a:r>
                      <a:r>
                        <a:rPr lang="ru-RU" sz="1200" spc="13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мастерству</a:t>
                      </a:r>
                      <a:r>
                        <a:rPr lang="ru-RU" sz="1200" spc="-2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среди</a:t>
                      </a: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инвалидов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spc="1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лиц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ограниченными</a:t>
                      </a:r>
                      <a:r>
                        <a:rPr lang="ru-RU" sz="1200" spc="11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возможностями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здоровья</a:t>
                      </a:r>
                      <a:r>
                        <a:rPr lang="ru-RU" sz="1200" spc="14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200" spc="-5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Абилимпикс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196850" algn="ctr">
                        <a:lnSpc>
                          <a:spcPct val="9900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357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2564258"/>
      </p:ext>
    </p:extLst>
  </p:cSld>
  <p:clrMapOvr>
    <a:masterClrMapping/>
  </p:clrMapOvr>
  <p:transition spd="slow"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ADB66-A075-4223-8C41-EBF836560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88640"/>
            <a:ext cx="7992888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Вступительные испытания 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BC91806D-2665-4D23-8074-9D7413F1ED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000683"/>
              </p:ext>
            </p:extLst>
          </p:nvPr>
        </p:nvGraphicFramePr>
        <p:xfrm>
          <a:off x="179512" y="404664"/>
          <a:ext cx="8784976" cy="63964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298006226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val="3304929407"/>
                    </a:ext>
                  </a:extLst>
                </a:gridCol>
              </a:tblGrid>
              <a:tr h="9619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BEC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Специальность и направления </a:t>
                      </a:r>
                    </a:p>
                  </a:txBody>
                  <a:tcPr marT="45718" marB="45718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BEC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ЕГЭ для выпускников школ.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Вступительные испытания по материалам Университета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BEC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 абитуриентов ,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имеющих профессиональное образование  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EBECF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предметам</a:t>
                      </a:r>
                    </a:p>
                  </a:txBody>
                  <a:tcPr marT="45718" marB="45718" horzOverflow="overflow"/>
                </a:tc>
                <a:extLst>
                  <a:ext uri="{0D108BD9-81ED-4DB2-BD59-A6C34878D82A}">
                    <a16:rowId xmlns:a16="http://schemas.microsoft.com/office/drawing/2014/main" val="2474529131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4478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4478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Специалитет </a:t>
                      </a:r>
                    </a:p>
                  </a:txBody>
                  <a:tcPr marT="45718" marB="45718" horzOverflow="overflow"/>
                </a:tc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Математика (профильная)/химия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1" dirty="0"/>
                    </a:p>
                    <a:p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549260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Ветеринария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140379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4478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24478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Бакалавриат 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231243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Ветеринарно-санитарная экспертиза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425194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Зоотехния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193992"/>
                  </a:ext>
                </a:extLst>
              </a:tr>
              <a:tr h="589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Технология производства и переработки с/х продукции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7257012"/>
                  </a:ext>
                </a:extLst>
              </a:tr>
              <a:tr h="341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T="45718" marB="45718" horzOverflow="overflow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5775"/>
                  </a:ext>
                </a:extLst>
              </a:tr>
              <a:tr h="3591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и природопользование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92310"/>
                  </a:ext>
                </a:extLst>
              </a:tr>
              <a:tr h="930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Биотехнология</a:t>
                      </a:r>
                    </a:p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(профильная)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Биология/химия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502615"/>
                  </a:ext>
                </a:extLst>
              </a:tr>
              <a:tr h="3723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24478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Магистратура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250396"/>
                  </a:ext>
                </a:extLst>
              </a:tr>
              <a:tr h="9308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 и природопользование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Ветеринарно-санитарная экспертиза</a:t>
                      </a:r>
                      <a:endParaRPr lang="ru-RU" sz="1800" dirty="0"/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Зоотехния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Вступительные испытания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профилю подготовки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175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063887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15900"/>
            <a:ext cx="8501063" cy="569913"/>
          </a:xfrm>
          <a:ln w="6350" cap="rnd"/>
          <a:extLst/>
        </p:spPr>
        <p:txBody>
          <a:bodyPr rtlCol="0"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sz="2400" b="1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24478C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На высоком уровне организована учебная   деятельность</a:t>
            </a:r>
          </a:p>
        </p:txBody>
      </p:sp>
      <p:pic>
        <p:nvPicPr>
          <p:cNvPr id="23554" name="Picture 2" descr="G:\фото для презентации\IMG_148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71563"/>
            <a:ext cx="3357563" cy="2571750"/>
          </a:xfrm>
        </p:spPr>
      </p:pic>
      <p:pic>
        <p:nvPicPr>
          <p:cNvPr id="23555" name="Picture 4" descr="G:\фото для презентации\Каф. паразитологии\Картин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8" y="3822700"/>
            <a:ext cx="3729037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G:\фото для презентации\на презинтацию\На практических занятиях в групп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5" y="1143000"/>
            <a:ext cx="35718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0"/>
          <p:cNvSpPr txBox="1">
            <a:spLocks noChangeArrowheads="1"/>
          </p:cNvSpPr>
          <p:nvPr/>
        </p:nvSpPr>
        <p:spPr bwMode="auto">
          <a:xfrm>
            <a:off x="428625" y="4143375"/>
            <a:ext cx="4357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включающая как  теоретические, так и практические занятия </a:t>
            </a:r>
          </a:p>
        </p:txBody>
      </p:sp>
      <p:pic>
        <p:nvPicPr>
          <p:cNvPr id="7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9047FA5E-1028-4935-A4B2-A24742B9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16779" y="0"/>
            <a:ext cx="1111441" cy="1071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2"/>
          <p:cNvSpPr>
            <a:spLocks noChangeArrowheads="1"/>
          </p:cNvSpPr>
          <p:nvPr/>
        </p:nvSpPr>
        <p:spPr bwMode="auto">
          <a:xfrm>
            <a:off x="0" y="0"/>
            <a:ext cx="882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24478C"/>
                </a:solidFill>
                <a:latin typeface="Times New Roman" pitchFamily="18" charset="0"/>
                <a:cs typeface="Times New Roman" pitchFamily="18" charset="0"/>
              </a:rPr>
              <a:t>Практические  занятия по груммингу</a:t>
            </a:r>
            <a:endParaRPr lang="ru-RU" altLang="ru-RU" sz="2400" b="1"/>
          </a:p>
        </p:txBody>
      </p:sp>
      <p:pic>
        <p:nvPicPr>
          <p:cNvPr id="24578" name="Picture 2" descr="C:\Documents and Settings\user\Рабочий стол\DSCN0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458" y="939670"/>
            <a:ext cx="3781425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C:\Documents and Settings\user\Рабочий стол\DSCN06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872722"/>
            <a:ext cx="3502826" cy="278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C:\Documents and Settings\user\Рабочий стол\DSCN06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5506" y="3717032"/>
            <a:ext cx="4852987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user\Рабочий стол\ЛОГОТИП.jpg">
            <a:extLst>
              <a:ext uri="{FF2B5EF4-FFF2-40B4-BE49-F238E27FC236}">
                <a16:creationId xmlns:a16="http://schemas.microsoft.com/office/drawing/2014/main" id="{AA394A4B-66B0-40D6-B764-9D2940A4F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1"/>
            <a:ext cx="941842" cy="90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6475</TotalTime>
  <Words>2206</Words>
  <Application>Microsoft Office PowerPoint</Application>
  <PresentationFormat>Экран (4:3)</PresentationFormat>
  <Paragraphs>582</Paragraphs>
  <Slides>62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62</vt:i4>
      </vt:variant>
    </vt:vector>
  </HeadingPairs>
  <TitlesOfParts>
    <vt:vector size="74" baseType="lpstr">
      <vt:lpstr>Arial</vt:lpstr>
      <vt:lpstr>Calibri</vt:lpstr>
      <vt:lpstr>Cambria</vt:lpstr>
      <vt:lpstr>PT Sans</vt:lpstr>
      <vt:lpstr>Symbol</vt:lpstr>
      <vt:lpstr>Times New Roman</vt:lpstr>
      <vt:lpstr>Tw Cen MT</vt:lpstr>
      <vt:lpstr>Tw Cen MT Condensed</vt:lpstr>
      <vt:lpstr>Wingdings</vt:lpstr>
      <vt:lpstr>Wingdings 3</vt:lpstr>
      <vt:lpstr>Интеграл</vt:lpstr>
      <vt:lpstr>Рисунок</vt:lpstr>
      <vt:lpstr>Презентация PowerPoint</vt:lpstr>
      <vt:lpstr>ФГБОУ ВО Южно-Уральский   государственный аграрный университет – это:</vt:lpstr>
      <vt:lpstr>Презентация PowerPoint</vt:lpstr>
      <vt:lpstr>Презентация PowerPoint</vt:lpstr>
      <vt:lpstr>     Количество мест   на 2022-2023 учебный год  в Институте ветеринарной медицины </vt:lpstr>
      <vt:lpstr>     Количество мест  на 2022-2023 учебный год в Институте ветеринарной медицины  </vt:lpstr>
      <vt:lpstr>Вступительные испытания  </vt:lpstr>
      <vt:lpstr>         На высоком уровне организована учебная   деятельность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ФГБОУ ВО  Южно- Уральский государственный аграрный университет  Институт агроэкологии с. Миасское </vt:lpstr>
      <vt:lpstr>Количество мест на 2022-2023 учебный год  в Институте агроэкологии </vt:lpstr>
      <vt:lpstr>Презентация PowerPoint</vt:lpstr>
      <vt:lpstr> Вступительные испытания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Среднее профессиональное образование</vt:lpstr>
      <vt:lpstr>ФГБОУ ВО Южно- Уральский   государственный аграрный университет  предлагает:</vt:lpstr>
      <vt:lpstr>Презентация PowerPoint</vt:lpstr>
      <vt:lpstr>Презентация PowerPoint</vt:lpstr>
      <vt:lpstr>Культурно-массовая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Спортсмены- гордость  нашего  вуза</vt:lpstr>
      <vt:lpstr>Презентация PowerPoint</vt:lpstr>
      <vt:lpstr>Строительный, педагогический студенческие отряды  и отряд проводников на ж/д – лучшие в области !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о максимальном количестве специальностей и (или) направлений подготовки по которым поступающий вправе одновременно участвовать в конкурсе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Факультет товароведения</dc:title>
  <dc:creator>NS</dc:creator>
  <cp:lastModifiedBy>Comp</cp:lastModifiedBy>
  <cp:revision>596</cp:revision>
  <dcterms:created xsi:type="dcterms:W3CDTF">2009-02-12T15:29:39Z</dcterms:created>
  <dcterms:modified xsi:type="dcterms:W3CDTF">2021-11-29T13:45:24Z</dcterms:modified>
</cp:coreProperties>
</file>